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Lst>
  <p:notesMasterIdLst>
    <p:notesMasterId r:id="rId49"/>
  </p:notesMasterIdLst>
  <p:handoutMasterIdLst>
    <p:handoutMasterId r:id="rId50"/>
  </p:handoutMasterIdLst>
  <p:sldIdLst>
    <p:sldId id="308" r:id="rId5"/>
    <p:sldId id="507" r:id="rId6"/>
    <p:sldId id="508" r:id="rId7"/>
    <p:sldId id="509" r:id="rId8"/>
    <p:sldId id="510" r:id="rId9"/>
    <p:sldId id="511" r:id="rId10"/>
    <p:sldId id="512" r:id="rId11"/>
    <p:sldId id="513" r:id="rId12"/>
    <p:sldId id="514" r:id="rId13"/>
    <p:sldId id="311" r:id="rId14"/>
    <p:sldId id="463" r:id="rId15"/>
    <p:sldId id="349" r:id="rId16"/>
    <p:sldId id="441" r:id="rId17"/>
    <p:sldId id="442" r:id="rId18"/>
    <p:sldId id="443" r:id="rId19"/>
    <p:sldId id="447" r:id="rId20"/>
    <p:sldId id="448" r:id="rId21"/>
    <p:sldId id="449" r:id="rId22"/>
    <p:sldId id="465" r:id="rId23"/>
    <p:sldId id="466" r:id="rId24"/>
    <p:sldId id="468" r:id="rId25"/>
    <p:sldId id="437" r:id="rId26"/>
    <p:sldId id="483" r:id="rId27"/>
    <p:sldId id="486" r:id="rId28"/>
    <p:sldId id="482" r:id="rId29"/>
    <p:sldId id="389" r:id="rId30"/>
    <p:sldId id="484" r:id="rId31"/>
    <p:sldId id="479" r:id="rId32"/>
    <p:sldId id="485" r:id="rId33"/>
    <p:sldId id="480" r:id="rId34"/>
    <p:sldId id="487" r:id="rId35"/>
    <p:sldId id="488" r:id="rId36"/>
    <p:sldId id="490" r:id="rId37"/>
    <p:sldId id="491" r:id="rId38"/>
    <p:sldId id="492" r:id="rId39"/>
    <p:sldId id="493" r:id="rId40"/>
    <p:sldId id="494" r:id="rId41"/>
    <p:sldId id="495" r:id="rId42"/>
    <p:sldId id="496" r:id="rId43"/>
    <p:sldId id="497" r:id="rId44"/>
    <p:sldId id="498" r:id="rId45"/>
    <p:sldId id="499" r:id="rId46"/>
    <p:sldId id="451" r:id="rId47"/>
    <p:sldId id="501" r:id="rId48"/>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B87DF3"/>
    <a:srgbClr val="9C42E6"/>
    <a:srgbClr val="D5B953"/>
    <a:srgbClr val="F8F57B"/>
    <a:srgbClr val="FFFFFF"/>
    <a:srgbClr val="FF0066"/>
    <a:srgbClr val="000000"/>
    <a:srgbClr val="F3AF35"/>
    <a:srgbClr val="D194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6" autoAdjust="0"/>
    <p:restoredTop sz="67252" autoAdjust="0"/>
  </p:normalViewPr>
  <p:slideViewPr>
    <p:cSldViewPr snapToGrid="0">
      <p:cViewPr varScale="1">
        <p:scale>
          <a:sx n="68" d="100"/>
          <a:sy n="68" d="100"/>
        </p:scale>
        <p:origin x="-858" y="-96"/>
      </p:cViewPr>
      <p:guideLst>
        <p:guide orient="horz" pos="144"/>
        <p:guide orient="horz" pos="895"/>
        <p:guide orient="horz" pos="2167"/>
        <p:guide orient="horz" pos="1200"/>
        <p:guide orient="horz" pos="2736"/>
        <p:guide pos="3826"/>
        <p:guide pos="325"/>
        <p:guide pos="613"/>
        <p:guide pos="7353"/>
        <p:guide pos="1190"/>
        <p:guide pos="7063"/>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5" d="100"/>
          <a:sy n="85" d="100"/>
        </p:scale>
        <p:origin x="-3244" y="-10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E10B68-1EF0-4986-8A77-86E58FCB065A}" type="doc">
      <dgm:prSet loTypeId="urn:microsoft.com/office/officeart/2005/8/layout/chevron1" loCatId="process" qsTypeId="urn:microsoft.com/office/officeart/2005/8/quickstyle/simple1" qsCatId="simple" csTypeId="urn:microsoft.com/office/officeart/2005/8/colors/accent1_2" csCatId="accent1" phldr="1"/>
      <dgm:spPr/>
    </dgm:pt>
    <dgm:pt modelId="{55EB8312-C2FD-4330-B842-FB2D0F510510}">
      <dgm:prSet phldrT="[Text]"/>
      <dgm:spPr>
        <a:solidFill>
          <a:srgbClr val="FF0000"/>
        </a:solidFill>
      </dgm:spPr>
      <dgm:t>
        <a:bodyPr/>
        <a:lstStyle/>
        <a:p>
          <a:r>
            <a:rPr lang="en-US" dirty="0" smtClean="0"/>
            <a:t>Hubris</a:t>
          </a:r>
          <a:endParaRPr lang="en-US" dirty="0"/>
        </a:p>
      </dgm:t>
    </dgm:pt>
    <dgm:pt modelId="{9FE37721-253F-4DE8-9260-3B528C8C7D4B}" type="parTrans" cxnId="{6A7CAF39-8937-40FE-90B3-D715D68BBAF3}">
      <dgm:prSet/>
      <dgm:spPr/>
      <dgm:t>
        <a:bodyPr/>
        <a:lstStyle/>
        <a:p>
          <a:endParaRPr lang="en-US"/>
        </a:p>
      </dgm:t>
    </dgm:pt>
    <dgm:pt modelId="{4792BDA8-3DA4-49B7-A606-7B837400DC78}" type="sibTrans" cxnId="{6A7CAF39-8937-40FE-90B3-D715D68BBAF3}">
      <dgm:prSet/>
      <dgm:spPr/>
      <dgm:t>
        <a:bodyPr/>
        <a:lstStyle/>
        <a:p>
          <a:endParaRPr lang="en-US"/>
        </a:p>
      </dgm:t>
    </dgm:pt>
    <dgm:pt modelId="{E8395377-ECEE-4603-BA6F-4F2A0876C63B}">
      <dgm:prSet phldrT="[Text]"/>
      <dgm:spPr>
        <a:solidFill>
          <a:srgbClr val="F6AE1E"/>
        </a:solidFill>
      </dgm:spPr>
      <dgm:t>
        <a:bodyPr/>
        <a:lstStyle/>
        <a:p>
          <a:r>
            <a:rPr lang="en-US" dirty="0" smtClean="0"/>
            <a:t>Measure and Control</a:t>
          </a:r>
          <a:endParaRPr lang="en-US" dirty="0"/>
        </a:p>
      </dgm:t>
    </dgm:pt>
    <dgm:pt modelId="{A9ABD504-EA71-4FBE-ABEF-7CB8E0DA7790}" type="parTrans" cxnId="{C4FFDC28-4B90-41F0-98B9-D10D5E7A1D6F}">
      <dgm:prSet/>
      <dgm:spPr/>
      <dgm:t>
        <a:bodyPr/>
        <a:lstStyle/>
        <a:p>
          <a:endParaRPr lang="en-US"/>
        </a:p>
      </dgm:t>
    </dgm:pt>
    <dgm:pt modelId="{D6B943FD-D74E-4088-89EE-B2ED6C0A0052}" type="sibTrans" cxnId="{C4FFDC28-4B90-41F0-98B9-D10D5E7A1D6F}">
      <dgm:prSet/>
      <dgm:spPr/>
      <dgm:t>
        <a:bodyPr/>
        <a:lstStyle/>
        <a:p>
          <a:endParaRPr lang="en-US"/>
        </a:p>
      </dgm:t>
    </dgm:pt>
    <dgm:pt modelId="{27174E43-9394-461B-B6B8-72524F2AFEC1}">
      <dgm:prSet phldrT="[Text]" custT="1"/>
      <dgm:spPr>
        <a:solidFill>
          <a:schemeClr val="tx2">
            <a:lumMod val="75000"/>
          </a:schemeClr>
        </a:solidFill>
      </dgm:spPr>
      <dgm:t>
        <a:bodyPr/>
        <a:lstStyle/>
        <a:p>
          <a:r>
            <a:rPr lang="en-US" sz="1800" dirty="0" smtClean="0">
              <a:solidFill>
                <a:schemeClr val="bg1"/>
              </a:solidFill>
            </a:rPr>
            <a:t>Accept Results avoid Semmelweis Reflex</a:t>
          </a:r>
          <a:endParaRPr lang="en-US" sz="1800" dirty="0">
            <a:solidFill>
              <a:schemeClr val="bg1"/>
            </a:solidFill>
          </a:endParaRPr>
        </a:p>
      </dgm:t>
    </dgm:pt>
    <dgm:pt modelId="{0A7881EC-143F-445F-AD03-AF866D4FE48E}" type="parTrans" cxnId="{E2E4236F-3471-4EB3-8C72-2B4C1852C15C}">
      <dgm:prSet/>
      <dgm:spPr/>
      <dgm:t>
        <a:bodyPr/>
        <a:lstStyle/>
        <a:p>
          <a:endParaRPr lang="en-US"/>
        </a:p>
      </dgm:t>
    </dgm:pt>
    <dgm:pt modelId="{3D1AAF66-26CC-46DF-9A1E-24C5696835DF}" type="sibTrans" cxnId="{E2E4236F-3471-4EB3-8C72-2B4C1852C15C}">
      <dgm:prSet/>
      <dgm:spPr/>
      <dgm:t>
        <a:bodyPr/>
        <a:lstStyle/>
        <a:p>
          <a:endParaRPr lang="en-US"/>
        </a:p>
      </dgm:t>
    </dgm:pt>
    <dgm:pt modelId="{693ADD39-72F4-47C5-A7A9-DA9826210B81}">
      <dgm:prSet phldrT="[Text]"/>
      <dgm:spPr>
        <a:solidFill>
          <a:srgbClr val="92D050"/>
        </a:solidFill>
      </dgm:spPr>
      <dgm:t>
        <a:bodyPr/>
        <a:lstStyle/>
        <a:p>
          <a:r>
            <a:rPr lang="en-US" dirty="0" smtClean="0"/>
            <a:t>Fundamental Understanding</a:t>
          </a:r>
          <a:endParaRPr lang="en-US" dirty="0"/>
        </a:p>
      </dgm:t>
    </dgm:pt>
    <dgm:pt modelId="{1FC303CF-CB34-4BB2-8424-E898916A60ED}" type="parTrans" cxnId="{89F652BC-6277-4AE8-8E97-B5809B1A4707}">
      <dgm:prSet/>
      <dgm:spPr/>
      <dgm:t>
        <a:bodyPr/>
        <a:lstStyle/>
        <a:p>
          <a:endParaRPr lang="en-US"/>
        </a:p>
      </dgm:t>
    </dgm:pt>
    <dgm:pt modelId="{727D66EB-69E9-4DDE-9A35-A7D87B077F7F}" type="sibTrans" cxnId="{89F652BC-6277-4AE8-8E97-B5809B1A4707}">
      <dgm:prSet/>
      <dgm:spPr/>
      <dgm:t>
        <a:bodyPr/>
        <a:lstStyle/>
        <a:p>
          <a:endParaRPr lang="en-US"/>
        </a:p>
      </dgm:t>
    </dgm:pt>
    <dgm:pt modelId="{B7D39AF3-3213-43F7-9469-D9F4D928B5C3}" type="pres">
      <dgm:prSet presAssocID="{D7E10B68-1EF0-4986-8A77-86E58FCB065A}" presName="Name0" presStyleCnt="0">
        <dgm:presLayoutVars>
          <dgm:dir/>
          <dgm:animLvl val="lvl"/>
          <dgm:resizeHandles val="exact"/>
        </dgm:presLayoutVars>
      </dgm:prSet>
      <dgm:spPr/>
    </dgm:pt>
    <dgm:pt modelId="{5E463BC8-678C-425D-A204-CE310148535E}" type="pres">
      <dgm:prSet presAssocID="{55EB8312-C2FD-4330-B842-FB2D0F510510}" presName="parTxOnly" presStyleLbl="node1" presStyleIdx="0" presStyleCnt="4">
        <dgm:presLayoutVars>
          <dgm:chMax val="0"/>
          <dgm:chPref val="0"/>
          <dgm:bulletEnabled val="1"/>
        </dgm:presLayoutVars>
      </dgm:prSet>
      <dgm:spPr/>
      <dgm:t>
        <a:bodyPr/>
        <a:lstStyle/>
        <a:p>
          <a:endParaRPr lang="en-US"/>
        </a:p>
      </dgm:t>
    </dgm:pt>
    <dgm:pt modelId="{9C169A85-6232-47B6-A71D-DC8492A56E8E}" type="pres">
      <dgm:prSet presAssocID="{4792BDA8-3DA4-49B7-A606-7B837400DC78}" presName="parTxOnlySpace" presStyleCnt="0"/>
      <dgm:spPr/>
    </dgm:pt>
    <dgm:pt modelId="{75D98E5D-939B-48AE-88ED-75266E009324}" type="pres">
      <dgm:prSet presAssocID="{E8395377-ECEE-4603-BA6F-4F2A0876C63B}" presName="parTxOnly" presStyleLbl="node1" presStyleIdx="1" presStyleCnt="4">
        <dgm:presLayoutVars>
          <dgm:chMax val="0"/>
          <dgm:chPref val="0"/>
          <dgm:bulletEnabled val="1"/>
        </dgm:presLayoutVars>
      </dgm:prSet>
      <dgm:spPr/>
      <dgm:t>
        <a:bodyPr/>
        <a:lstStyle/>
        <a:p>
          <a:endParaRPr lang="en-US"/>
        </a:p>
      </dgm:t>
    </dgm:pt>
    <dgm:pt modelId="{F1C38855-FA16-44F3-8810-62CDBD4F4FAD}" type="pres">
      <dgm:prSet presAssocID="{D6B943FD-D74E-4088-89EE-B2ED6C0A0052}" presName="parTxOnlySpace" presStyleCnt="0"/>
      <dgm:spPr/>
    </dgm:pt>
    <dgm:pt modelId="{6711A2FC-AE06-4E6E-93F0-9FEBABD0D283}" type="pres">
      <dgm:prSet presAssocID="{27174E43-9394-461B-B6B8-72524F2AFEC1}" presName="parTxOnly" presStyleLbl="node1" presStyleIdx="2" presStyleCnt="4">
        <dgm:presLayoutVars>
          <dgm:chMax val="0"/>
          <dgm:chPref val="0"/>
          <dgm:bulletEnabled val="1"/>
        </dgm:presLayoutVars>
      </dgm:prSet>
      <dgm:spPr/>
      <dgm:t>
        <a:bodyPr/>
        <a:lstStyle/>
        <a:p>
          <a:endParaRPr lang="en-US"/>
        </a:p>
      </dgm:t>
    </dgm:pt>
    <dgm:pt modelId="{385083EE-A41D-4763-B89F-2EE26D2C382E}" type="pres">
      <dgm:prSet presAssocID="{3D1AAF66-26CC-46DF-9A1E-24C5696835DF}" presName="parTxOnlySpace" presStyleCnt="0"/>
      <dgm:spPr/>
    </dgm:pt>
    <dgm:pt modelId="{08A2CCDC-D223-4074-AE32-7AC4D0D16326}" type="pres">
      <dgm:prSet presAssocID="{693ADD39-72F4-47C5-A7A9-DA9826210B81}" presName="parTxOnly" presStyleLbl="node1" presStyleIdx="3" presStyleCnt="4">
        <dgm:presLayoutVars>
          <dgm:chMax val="0"/>
          <dgm:chPref val="0"/>
          <dgm:bulletEnabled val="1"/>
        </dgm:presLayoutVars>
      </dgm:prSet>
      <dgm:spPr/>
      <dgm:t>
        <a:bodyPr/>
        <a:lstStyle/>
        <a:p>
          <a:endParaRPr lang="en-US"/>
        </a:p>
      </dgm:t>
    </dgm:pt>
  </dgm:ptLst>
  <dgm:cxnLst>
    <dgm:cxn modelId="{E2E4236F-3471-4EB3-8C72-2B4C1852C15C}" srcId="{D7E10B68-1EF0-4986-8A77-86E58FCB065A}" destId="{27174E43-9394-461B-B6B8-72524F2AFEC1}" srcOrd="2" destOrd="0" parTransId="{0A7881EC-143F-445F-AD03-AF866D4FE48E}" sibTransId="{3D1AAF66-26CC-46DF-9A1E-24C5696835DF}"/>
    <dgm:cxn modelId="{14873028-279E-42B2-A3B2-8213A3B638A2}" type="presOf" srcId="{D7E10B68-1EF0-4986-8A77-86E58FCB065A}" destId="{B7D39AF3-3213-43F7-9469-D9F4D928B5C3}" srcOrd="0" destOrd="0" presId="urn:microsoft.com/office/officeart/2005/8/layout/chevron1"/>
    <dgm:cxn modelId="{3EDA15D2-25B9-4F3C-8495-8721899EF7A9}" type="presOf" srcId="{55EB8312-C2FD-4330-B842-FB2D0F510510}" destId="{5E463BC8-678C-425D-A204-CE310148535E}" srcOrd="0" destOrd="0" presId="urn:microsoft.com/office/officeart/2005/8/layout/chevron1"/>
    <dgm:cxn modelId="{C4FFDC28-4B90-41F0-98B9-D10D5E7A1D6F}" srcId="{D7E10B68-1EF0-4986-8A77-86E58FCB065A}" destId="{E8395377-ECEE-4603-BA6F-4F2A0876C63B}" srcOrd="1" destOrd="0" parTransId="{A9ABD504-EA71-4FBE-ABEF-7CB8E0DA7790}" sibTransId="{D6B943FD-D74E-4088-89EE-B2ED6C0A0052}"/>
    <dgm:cxn modelId="{6A7CAF39-8937-40FE-90B3-D715D68BBAF3}" srcId="{D7E10B68-1EF0-4986-8A77-86E58FCB065A}" destId="{55EB8312-C2FD-4330-B842-FB2D0F510510}" srcOrd="0" destOrd="0" parTransId="{9FE37721-253F-4DE8-9260-3B528C8C7D4B}" sibTransId="{4792BDA8-3DA4-49B7-A606-7B837400DC78}"/>
    <dgm:cxn modelId="{165843D5-1A06-43B9-9F29-48FAD0C291E7}" type="presOf" srcId="{693ADD39-72F4-47C5-A7A9-DA9826210B81}" destId="{08A2CCDC-D223-4074-AE32-7AC4D0D16326}" srcOrd="0" destOrd="0" presId="urn:microsoft.com/office/officeart/2005/8/layout/chevron1"/>
    <dgm:cxn modelId="{DC0DD35F-BEAE-47E0-A2A3-DD68ADDB035D}" type="presOf" srcId="{E8395377-ECEE-4603-BA6F-4F2A0876C63B}" destId="{75D98E5D-939B-48AE-88ED-75266E009324}" srcOrd="0" destOrd="0" presId="urn:microsoft.com/office/officeart/2005/8/layout/chevron1"/>
    <dgm:cxn modelId="{89F652BC-6277-4AE8-8E97-B5809B1A4707}" srcId="{D7E10B68-1EF0-4986-8A77-86E58FCB065A}" destId="{693ADD39-72F4-47C5-A7A9-DA9826210B81}" srcOrd="3" destOrd="0" parTransId="{1FC303CF-CB34-4BB2-8424-E898916A60ED}" sibTransId="{727D66EB-69E9-4DDE-9A35-A7D87B077F7F}"/>
    <dgm:cxn modelId="{DDB7F558-9714-4D8F-BDCE-5EFC597E00D8}" type="presOf" srcId="{27174E43-9394-461B-B6B8-72524F2AFEC1}" destId="{6711A2FC-AE06-4E6E-93F0-9FEBABD0D283}" srcOrd="0" destOrd="0" presId="urn:microsoft.com/office/officeart/2005/8/layout/chevron1"/>
    <dgm:cxn modelId="{62B9A6B6-6FC2-4FAB-AB0B-00D9AB7F5B38}" type="presParOf" srcId="{B7D39AF3-3213-43F7-9469-D9F4D928B5C3}" destId="{5E463BC8-678C-425D-A204-CE310148535E}" srcOrd="0" destOrd="0" presId="urn:microsoft.com/office/officeart/2005/8/layout/chevron1"/>
    <dgm:cxn modelId="{8561D458-C07B-4A4E-A96C-76BD3D346733}" type="presParOf" srcId="{B7D39AF3-3213-43F7-9469-D9F4D928B5C3}" destId="{9C169A85-6232-47B6-A71D-DC8492A56E8E}" srcOrd="1" destOrd="0" presId="urn:microsoft.com/office/officeart/2005/8/layout/chevron1"/>
    <dgm:cxn modelId="{BC1F57A5-F9E2-4637-A61F-41B712038251}" type="presParOf" srcId="{B7D39AF3-3213-43F7-9469-D9F4D928B5C3}" destId="{75D98E5D-939B-48AE-88ED-75266E009324}" srcOrd="2" destOrd="0" presId="urn:microsoft.com/office/officeart/2005/8/layout/chevron1"/>
    <dgm:cxn modelId="{355CEA1D-A85F-464A-8462-E80AD7EEDD56}" type="presParOf" srcId="{B7D39AF3-3213-43F7-9469-D9F4D928B5C3}" destId="{F1C38855-FA16-44F3-8810-62CDBD4F4FAD}" srcOrd="3" destOrd="0" presId="urn:microsoft.com/office/officeart/2005/8/layout/chevron1"/>
    <dgm:cxn modelId="{E8BCFA60-D76D-450B-900B-973E5EDA4E2E}" type="presParOf" srcId="{B7D39AF3-3213-43F7-9469-D9F4D928B5C3}" destId="{6711A2FC-AE06-4E6E-93F0-9FEBABD0D283}" srcOrd="4" destOrd="0" presId="urn:microsoft.com/office/officeart/2005/8/layout/chevron1"/>
    <dgm:cxn modelId="{22DABB4F-5BE6-47ED-880D-C4217F285588}" type="presParOf" srcId="{B7D39AF3-3213-43F7-9469-D9F4D928B5C3}" destId="{385083EE-A41D-4763-B89F-2EE26D2C382E}" srcOrd="5" destOrd="0" presId="urn:microsoft.com/office/officeart/2005/8/layout/chevron1"/>
    <dgm:cxn modelId="{13A687F5-1DC8-4727-A25A-DFD950470777}" type="presParOf" srcId="{B7D39AF3-3213-43F7-9469-D9F4D928B5C3}" destId="{08A2CCDC-D223-4074-AE32-7AC4D0D16326}"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63BC8-678C-425D-A204-CE310148535E}">
      <dsp:nvSpPr>
        <dsp:cNvPr id="0" name=""/>
        <dsp:cNvSpPr/>
      </dsp:nvSpPr>
      <dsp:spPr>
        <a:xfrm>
          <a:off x="5403" y="671218"/>
          <a:ext cx="3145644" cy="1258257"/>
        </a:xfrm>
        <a:prstGeom prst="chevron">
          <a:avLst/>
        </a:prstGeom>
        <a:solidFill>
          <a:srgbClr val="FF00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Hubris</a:t>
          </a:r>
          <a:endParaRPr lang="en-US" sz="2100" kern="1200" dirty="0"/>
        </a:p>
      </dsp:txBody>
      <dsp:txXfrm>
        <a:off x="634532" y="671218"/>
        <a:ext cx="1887387" cy="1258257"/>
      </dsp:txXfrm>
    </dsp:sp>
    <dsp:sp modelId="{75D98E5D-939B-48AE-88ED-75266E009324}">
      <dsp:nvSpPr>
        <dsp:cNvPr id="0" name=""/>
        <dsp:cNvSpPr/>
      </dsp:nvSpPr>
      <dsp:spPr>
        <a:xfrm>
          <a:off x="2836484" y="671218"/>
          <a:ext cx="3145644" cy="1258257"/>
        </a:xfrm>
        <a:prstGeom prst="chevron">
          <a:avLst/>
        </a:prstGeom>
        <a:solidFill>
          <a:srgbClr val="F6AE1E"/>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Measure and Control</a:t>
          </a:r>
          <a:endParaRPr lang="en-US" sz="2100" kern="1200" dirty="0"/>
        </a:p>
      </dsp:txBody>
      <dsp:txXfrm>
        <a:off x="3465613" y="671218"/>
        <a:ext cx="1887387" cy="1258257"/>
      </dsp:txXfrm>
    </dsp:sp>
    <dsp:sp modelId="{6711A2FC-AE06-4E6E-93F0-9FEBABD0D283}">
      <dsp:nvSpPr>
        <dsp:cNvPr id="0" name=""/>
        <dsp:cNvSpPr/>
      </dsp:nvSpPr>
      <dsp:spPr>
        <a:xfrm>
          <a:off x="5667564" y="671218"/>
          <a:ext cx="3145644" cy="1258257"/>
        </a:xfrm>
        <a:prstGeom prst="chevron">
          <a:avLst/>
        </a:prstGeom>
        <a:solidFill>
          <a:schemeClr val="tx2">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Accept Results avoid Semmelweis Reflex</a:t>
          </a:r>
          <a:endParaRPr lang="en-US" sz="1800" kern="1200" dirty="0">
            <a:solidFill>
              <a:schemeClr val="bg1"/>
            </a:solidFill>
          </a:endParaRPr>
        </a:p>
      </dsp:txBody>
      <dsp:txXfrm>
        <a:off x="6296693" y="671218"/>
        <a:ext cx="1887387" cy="1258257"/>
      </dsp:txXfrm>
    </dsp:sp>
    <dsp:sp modelId="{08A2CCDC-D223-4074-AE32-7AC4D0D16326}">
      <dsp:nvSpPr>
        <dsp:cNvPr id="0" name=""/>
        <dsp:cNvSpPr/>
      </dsp:nvSpPr>
      <dsp:spPr>
        <a:xfrm>
          <a:off x="8498645" y="671218"/>
          <a:ext cx="3145644" cy="1258257"/>
        </a:xfrm>
        <a:prstGeom prst="chevron">
          <a:avLst/>
        </a:prstGeom>
        <a:solidFill>
          <a:srgbClr val="92D05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Fundamental Understanding</a:t>
          </a:r>
          <a:endParaRPr lang="en-US" sz="2100" kern="1200" dirty="0"/>
        </a:p>
      </dsp:txBody>
      <dsp:txXfrm>
        <a:off x="9127774" y="671218"/>
        <a:ext cx="1887387" cy="125825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6/10/2010</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a:p>
        </p:txBody>
      </p:sp>
    </p:spTree>
    <p:extLst>
      <p:ext uri="{BB962C8B-B14F-4D97-AF65-F5344CB8AC3E}">
        <p14:creationId xmlns:p14="http://schemas.microsoft.com/office/powerpoint/2010/main" val="1814273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6/10/2010</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4161471812"/>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http://sdforum.com/</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1447928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86E5DE-66B9-4483-A289-746F19FE3F1C}" type="slidenum">
              <a:rPr lang="en-US"/>
              <a:pPr/>
              <a:t>21</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US" sz="1000" dirty="0" smtClean="0"/>
              <a:t>One has the price.  Sends more qualified buyers</a:t>
            </a:r>
            <a:endParaRPr lang="en-US" sz="10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there is no correlation between what people in</a:t>
            </a:r>
            <a:r>
              <a:rPr lang="en-US" baseline="0" dirty="0" smtClean="0"/>
              <a:t> </a:t>
            </a:r>
            <a:r>
              <a:rPr lang="en-US" dirty="0" smtClean="0"/>
              <a:t>the organization think will work and what</a:t>
            </a:r>
            <a:r>
              <a:rPr lang="en-US" baseline="0" dirty="0" smtClean="0"/>
              <a:t> </a:t>
            </a:r>
            <a:r>
              <a:rPr lang="en-US" dirty="0" smtClean="0"/>
              <a:t>actually does work</a:t>
            </a:r>
          </a:p>
          <a:p>
            <a:endParaRPr lang="en-US" dirty="0"/>
          </a:p>
        </p:txBody>
      </p:sp>
      <p:sp>
        <p:nvSpPr>
          <p:cNvPr id="4" name="Slide Number Placeholder 3"/>
          <p:cNvSpPr>
            <a:spLocks noGrp="1"/>
          </p:cNvSpPr>
          <p:nvPr>
            <p:ph type="sldNum" sz="quarter" idx="10"/>
          </p:nvPr>
        </p:nvSpPr>
        <p:spPr/>
        <p:txBody>
          <a:bodyPr/>
          <a:lstStyle/>
          <a:p>
            <a:fld id="{48AADDE9-D6DD-4FA7-B57C-A48C37DA4292}" type="slidenum">
              <a:rPr lang="en-US" smtClean="0"/>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Collecting</a:t>
            </a:r>
            <a:r>
              <a:rPr lang="en-US" baseline="0" dirty="0" smtClean="0"/>
              <a:t> stats is the first phase – instrument, measure</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3041143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Collecting</a:t>
            </a:r>
            <a:r>
              <a:rPr lang="en-US" baseline="0" dirty="0" smtClean="0"/>
              <a:t> stats is the first phase – instrument, measure</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3041143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2824594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AADDE9-D6DD-4FA7-B57C-A48C37DA4292}" type="slidenum">
              <a:rPr lang="en-US" smtClean="0"/>
              <a:pPr/>
              <a:t>35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headEnd/>
            <a:tailEnd/>
          </a:ln>
        </p:spPr>
        <p:txBody>
          <a:bodyPr/>
          <a:lstStyle/>
          <a:p>
            <a:fld id="{12970A81-6489-456C-8555-33AA1D4BE2F5}" type="slidenum">
              <a:rPr lang="en-US" smtClean="0"/>
              <a:pPr/>
              <a:t>39</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smtClean="0">
                <a:latin typeface="Arial" charset="0"/>
              </a:rPr>
              <a:t>Good example of primacy: Office 2007 vs. Office 2003</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hape 4"/>
          <p:cNvSpPr>
            <a:spLocks noGrp="1" noChangeArrowheads="1"/>
          </p:cNvSpPr>
          <p:nvPr>
            <p:ph type="sldNum" sz="quarter" idx="5"/>
          </p:nvPr>
        </p:nvSpPr>
        <p:spPr>
          <a:noFill/>
          <a:ln>
            <a:headEnd/>
            <a:tailEnd/>
          </a:ln>
        </p:spPr>
        <p:txBody>
          <a:bodyPr/>
          <a:lstStyle/>
          <a:p>
            <a:fld id="{4CA1B52D-5DA3-49C0-A143-47505F03055E}" type="slidenum">
              <a:rPr lang="en-US" smtClean="0"/>
              <a:pPr/>
              <a:t>43</a:t>
            </a:fld>
            <a:endParaRPr lang="en-US" smtClean="0"/>
          </a:p>
        </p:txBody>
      </p:sp>
      <p:sp>
        <p:nvSpPr>
          <p:cNvPr id="40963" name="Rectangle 281601"/>
          <p:cNvSpPr>
            <a:spLocks noGrp="1" noRot="1" noChangeAspect="1" noChangeArrowheads="1" noTextEdit="1"/>
          </p:cNvSpPr>
          <p:nvPr>
            <p:ph type="sldImg"/>
          </p:nvPr>
        </p:nvSpPr>
        <p:spPr>
          <a:noFill/>
          <a:ln cap="flat">
            <a:headEnd type="none" w="med" len="med"/>
            <a:tailEnd type="none" w="med" len="med"/>
          </a:ln>
        </p:spPr>
      </p:sp>
      <p:sp>
        <p:nvSpPr>
          <p:cNvPr id="40964" name="Rectangle 281602"/>
          <p:cNvSpPr>
            <a:spLocks noGrp="1" noChangeArrowheads="1"/>
          </p:cNvSpPr>
          <p:nvPr>
            <p:ph type="body" idx="1"/>
          </p:nvPr>
        </p:nvSpPr>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1780804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on a yearly average, Cambridge has more rainfall than Seattle (3.5” vs. 3.1”</a:t>
            </a:r>
            <a:r>
              <a:rPr lang="en-US" sz="800" baseline="50000" dirty="0" smtClean="0"/>
              <a:t>(*)</a:t>
            </a:r>
            <a:r>
              <a:rPr lang="en-US" dirty="0" smtClean="0"/>
              <a:t>)</a:t>
            </a:r>
          </a:p>
          <a:p>
            <a:endParaRPr lang="en-US" dirty="0" smtClean="0"/>
          </a:p>
          <a:p>
            <a:endParaRPr lang="en-US" dirty="0" smtClean="0"/>
          </a:p>
          <a:p>
            <a:pPr marL="0" indent="0">
              <a:buNone/>
            </a:pPr>
            <a:r>
              <a:rPr lang="en-US" sz="900" dirty="0" smtClean="0"/>
              <a:t>(*) approximated by averaging the above months</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3112575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2658443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AADDE9-D6DD-4FA7-B57C-A48C37DA4292}"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AADDE9-D6DD-4FA7-B57C-A48C37DA4292}"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AADDE9-D6DD-4FA7-B57C-A48C37DA4292}"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AADDE9-D6DD-4FA7-B57C-A48C37DA4292}"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414" y="1905001"/>
            <a:ext cx="1023988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502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5938" y="1420813"/>
            <a:ext cx="11165020" cy="212803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7" r:id="rId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ronnyk.web.officelive.com/expMicrosoft.asp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ronnyk.web.officelive.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cid:image001.png@01C8DDCD.201413C0"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cid:image002.png@01C8DDCD.201413C0" TargetMode="Externa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cid:image002.jpg@01C9EDE3.258DF83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cid:image002.jpg@01C8E265.1E136160" TargetMode="External"/><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cid:image001.jpg@01C8E265.1E136160" TargetMode="Externa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ronnyk.web.officelive.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en.wikipedia.org/wiki/Semmelweis_refle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ronnyk.web.officelive.com/expMicrosoft.aspx"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1.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ronnyk.web.officelive.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3414" y="1905001"/>
            <a:ext cx="10239883" cy="1440365"/>
          </a:xfrm>
        </p:spPr>
        <p:txBody>
          <a:bodyPr/>
          <a:lstStyle/>
          <a:p>
            <a:r>
              <a:rPr lang="en-US" sz="4400" dirty="0"/>
              <a:t>Online Controlled Experiments: </a:t>
            </a:r>
            <a:r>
              <a:rPr lang="en-US" sz="4400" dirty="0" smtClean="0"/>
              <a:t/>
            </a:r>
            <a:br>
              <a:rPr lang="en-US" sz="4400" dirty="0" smtClean="0"/>
            </a:br>
            <a:r>
              <a:rPr lang="en-US" sz="4000" dirty="0" smtClean="0"/>
              <a:t>Listening </a:t>
            </a:r>
            <a:r>
              <a:rPr lang="en-US" sz="4000" dirty="0"/>
              <a:t>to the Customers, not to the </a:t>
            </a:r>
            <a:r>
              <a:rPr lang="en-US" sz="4000" dirty="0" err="1"/>
              <a:t>HiPPO</a:t>
            </a:r>
            <a:endParaRPr lang="en-US" sz="4000" dirty="0"/>
          </a:p>
        </p:txBody>
      </p:sp>
      <p:sp>
        <p:nvSpPr>
          <p:cNvPr id="8" name="Subtitle 7"/>
          <p:cNvSpPr>
            <a:spLocks noGrp="1"/>
          </p:cNvSpPr>
          <p:nvPr>
            <p:ph type="subTitle" idx="1"/>
          </p:nvPr>
        </p:nvSpPr>
        <p:spPr>
          <a:xfrm>
            <a:off x="984565" y="3642463"/>
            <a:ext cx="10239883" cy="2330074"/>
          </a:xfrm>
        </p:spPr>
        <p:txBody>
          <a:bodyPr/>
          <a:lstStyle/>
          <a:p>
            <a:r>
              <a:rPr lang="en-US" sz="2800" b="1" dirty="0" smtClean="0"/>
              <a:t>Ronny Kohavi, </a:t>
            </a:r>
            <a:r>
              <a:rPr lang="en-US" sz="2800" b="1" dirty="0"/>
              <a:t>General Manager</a:t>
            </a:r>
          </a:p>
          <a:p>
            <a:r>
              <a:rPr lang="en-US" sz="2800" b="1" dirty="0"/>
              <a:t>Experimentation Platform, Microsoft</a:t>
            </a:r>
            <a:br>
              <a:rPr lang="en-US" sz="2800" b="1" dirty="0"/>
            </a:br>
            <a:r>
              <a:rPr lang="en-US" sz="2800" b="1" dirty="0" err="1" smtClean="0"/>
              <a:t>ronnyk@microsoft</a:t>
            </a:r>
            <a:endParaRPr lang="en-US" sz="2800" b="1" dirty="0" smtClean="0"/>
          </a:p>
          <a:p>
            <a:endParaRPr lang="en-US" sz="2800" b="1" dirty="0" smtClean="0"/>
          </a:p>
          <a:p>
            <a:r>
              <a:rPr lang="en-US" sz="2800" b="1" dirty="0" smtClean="0"/>
              <a:t> </a:t>
            </a:r>
            <a:endParaRPr lang="en-US" sz="2800" b="1" dirty="0"/>
          </a:p>
        </p:txBody>
      </p:sp>
      <p:sp>
        <p:nvSpPr>
          <p:cNvPr id="9" name="TextBox 8"/>
          <p:cNvSpPr txBox="1"/>
          <p:nvPr/>
        </p:nvSpPr>
        <p:spPr>
          <a:xfrm>
            <a:off x="6483927" y="300038"/>
            <a:ext cx="5171778" cy="369332"/>
          </a:xfrm>
          <a:prstGeom prst="rect">
            <a:avLst/>
          </a:prstGeom>
          <a:noFill/>
        </p:spPr>
        <p:txBody>
          <a:bodyPr wrap="square" rtlCol="0">
            <a:spAutoFit/>
          </a:bodyPr>
          <a:lstStyle/>
          <a:p>
            <a:pPr algn="r"/>
            <a:r>
              <a:rPr lang="en-US" b="1" dirty="0" smtClean="0"/>
              <a:t>EC’10 6/11/2011</a:t>
            </a:r>
            <a:endParaRPr lang="en-US" dirty="0"/>
          </a:p>
        </p:txBody>
      </p:sp>
      <p:pic>
        <p:nvPicPr>
          <p:cNvPr id="6" name="Picture 5" descr="ExP_logo_noreflect_trans_PNG.png"/>
          <p:cNvPicPr>
            <a:picLocks noChangeAspect="1"/>
          </p:cNvPicPr>
          <p:nvPr/>
        </p:nvPicPr>
        <p:blipFill>
          <a:blip r:embed="rId3" cstate="print"/>
          <a:stretch>
            <a:fillRect/>
          </a:stretch>
        </p:blipFill>
        <p:spPr>
          <a:xfrm>
            <a:off x="7025833" y="3817110"/>
            <a:ext cx="5016020" cy="2848642"/>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4294967295"/>
          </p:nvPr>
        </p:nvSpPr>
        <p:spPr>
          <a:xfrm>
            <a:off x="11477810" y="0"/>
            <a:ext cx="711015" cy="304800"/>
          </a:xfrm>
          <a:prstGeom prst="rect">
            <a:avLst/>
          </a:prstGeom>
        </p:spPr>
        <p:txBody>
          <a:bodyPr/>
          <a:lstStyle/>
          <a:p>
            <a:fld id="{8C4DCAB9-E535-45A5-B8C1-078A129A343B}" type="slidenum">
              <a:rPr lang="en-US"/>
              <a:pPr/>
              <a:t>10</a:t>
            </a:fld>
            <a:endParaRPr lang="en-US" dirty="0"/>
          </a:p>
        </p:txBody>
      </p:sp>
      <p:sp>
        <p:nvSpPr>
          <p:cNvPr id="273410" name="Rectangle 2"/>
          <p:cNvSpPr>
            <a:spLocks noGrp="1" noChangeArrowheads="1"/>
          </p:cNvSpPr>
          <p:nvPr>
            <p:ph type="title"/>
          </p:nvPr>
        </p:nvSpPr>
        <p:spPr/>
        <p:txBody>
          <a:bodyPr/>
          <a:lstStyle/>
          <a:p>
            <a:r>
              <a:rPr lang="en-US" dirty="0" smtClean="0"/>
              <a:t>Amazon </a:t>
            </a:r>
            <a:r>
              <a:rPr lang="en-US" dirty="0"/>
              <a:t>Shopping Cart </a:t>
            </a:r>
            <a:r>
              <a:rPr lang="en-US" dirty="0" smtClean="0"/>
              <a:t>Recommendations</a:t>
            </a:r>
            <a:endParaRPr lang="en-US" dirty="0"/>
          </a:p>
        </p:txBody>
      </p:sp>
      <p:sp>
        <p:nvSpPr>
          <p:cNvPr id="273411" name="Rectangle 3"/>
          <p:cNvSpPr>
            <a:spLocks noGrp="1" noChangeArrowheads="1"/>
          </p:cNvSpPr>
          <p:nvPr>
            <p:ph type="body" idx="1"/>
          </p:nvPr>
        </p:nvSpPr>
        <p:spPr>
          <a:xfrm>
            <a:off x="507868" y="1384300"/>
            <a:ext cx="11680957" cy="4918269"/>
          </a:xfrm>
        </p:spPr>
        <p:txBody>
          <a:bodyPr/>
          <a:lstStyle/>
          <a:p>
            <a:r>
              <a:rPr lang="en-US" dirty="0"/>
              <a:t>Add an item to your shopping cart at a website</a:t>
            </a:r>
          </a:p>
          <a:p>
            <a:pPr lvl="1"/>
            <a:r>
              <a:rPr lang="en-US" dirty="0"/>
              <a:t>Most sites show the cart</a:t>
            </a:r>
          </a:p>
          <a:p>
            <a:r>
              <a:rPr lang="en-US" dirty="0"/>
              <a:t>At Amazon, Greg Linden had the idea of showing recommendations based on cart items</a:t>
            </a:r>
          </a:p>
          <a:p>
            <a:r>
              <a:rPr lang="en-US" dirty="0"/>
              <a:t>Evaluation</a:t>
            </a:r>
          </a:p>
          <a:p>
            <a:pPr lvl="1"/>
            <a:r>
              <a:rPr lang="en-US" dirty="0"/>
              <a:t>Pro: cross-sell more items (increase average basket size)</a:t>
            </a:r>
          </a:p>
          <a:p>
            <a:pPr lvl="1"/>
            <a:r>
              <a:rPr lang="en-US" dirty="0"/>
              <a:t>Con: distract people from checking out (reduce conversion</a:t>
            </a:r>
            <a:r>
              <a:rPr lang="en-US" dirty="0" smtClean="0"/>
              <a:t>)</a:t>
            </a:r>
          </a:p>
          <a:p>
            <a:r>
              <a:rPr lang="en-US" dirty="0" smtClean="0"/>
              <a:t>HiPPO (Highest Paid Person’s Opinion) was: stop the project</a:t>
            </a:r>
          </a:p>
          <a:p>
            <a:r>
              <a:rPr lang="en-US" dirty="0" smtClean="0"/>
              <a:t>Simple experiment was run, wildly successful,</a:t>
            </a:r>
            <a:br>
              <a:rPr lang="en-US" dirty="0" smtClean="0"/>
            </a:br>
            <a:r>
              <a:rPr lang="en-US" dirty="0" smtClean="0"/>
              <a:t>and the rest is history</a:t>
            </a:r>
          </a:p>
        </p:txBody>
      </p:sp>
      <p:sp>
        <p:nvSpPr>
          <p:cNvPr id="273412" name="Text Box 4"/>
          <p:cNvSpPr txBox="1">
            <a:spLocks noChangeArrowheads="1"/>
          </p:cNvSpPr>
          <p:nvPr/>
        </p:nvSpPr>
        <p:spPr bwMode="auto">
          <a:xfrm>
            <a:off x="0" y="6521450"/>
            <a:ext cx="11325450" cy="274638"/>
          </a:xfrm>
          <a:prstGeom prst="rect">
            <a:avLst/>
          </a:prstGeom>
          <a:noFill/>
          <a:ln w="19050" algn="ctr">
            <a:noFill/>
            <a:miter lim="800000"/>
            <a:headEnd/>
            <a:tailEnd/>
          </a:ln>
          <a:effectLst/>
        </p:spPr>
        <p:txBody>
          <a:bodyPr>
            <a:spAutoFit/>
          </a:bodyPr>
          <a:lstStyle/>
          <a:p>
            <a:pPr algn="l">
              <a:spcBef>
                <a:spcPct val="50000"/>
              </a:spcBef>
            </a:pPr>
            <a:r>
              <a:rPr lang="en-US" sz="1200"/>
              <a:t>From Greg Linden’s Blog: </a:t>
            </a:r>
            <a:r>
              <a:rPr lang="en-US" sz="1200">
                <a:hlinkClick r:id="rId3"/>
              </a:rPr>
              <a:t>http://glinden.blogspot.com/2006/04/early-amazon-shopping-cart.html</a:t>
            </a:r>
            <a:r>
              <a:rPr lang="en-US" sz="1200"/>
              <a:t> </a:t>
            </a:r>
          </a:p>
        </p:txBody>
      </p:sp>
      <p:pic>
        <p:nvPicPr>
          <p:cNvPr id="9" name="Picture 8" descr="hippo.png"/>
          <p:cNvPicPr>
            <a:picLocks noChangeAspect="1"/>
          </p:cNvPicPr>
          <p:nvPr/>
        </p:nvPicPr>
        <p:blipFill>
          <a:blip r:embed="rId4" cstate="print"/>
          <a:stretch>
            <a:fillRect/>
          </a:stretch>
        </p:blipFill>
        <p:spPr>
          <a:xfrm>
            <a:off x="10179012" y="5020227"/>
            <a:ext cx="1814513" cy="1685925"/>
          </a:xfrm>
          <a:prstGeom prst="rect">
            <a:avLst/>
          </a:prstGeom>
        </p:spPr>
      </p:pic>
      <p:pic>
        <p:nvPicPr>
          <p:cNvPr id="10" name="Picture 1"/>
          <p:cNvPicPr>
            <a:picLocks noChangeAspect="1" noChangeArrowheads="1"/>
          </p:cNvPicPr>
          <p:nvPr/>
        </p:nvPicPr>
        <p:blipFill>
          <a:blip r:embed="rId5" cstate="print"/>
          <a:srcRect/>
          <a:stretch>
            <a:fillRect/>
          </a:stretch>
        </p:blipFill>
        <p:spPr bwMode="auto">
          <a:xfrm>
            <a:off x="9900684" y="1495868"/>
            <a:ext cx="1752600" cy="5715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3411">
                                            <p:txEl>
                                              <p:pRg st="2" end="2"/>
                                            </p:txEl>
                                          </p:spTgt>
                                        </p:tgtEl>
                                        <p:attrNameLst>
                                          <p:attrName>style.visibility</p:attrName>
                                        </p:attrNameLst>
                                      </p:cBhvr>
                                      <p:to>
                                        <p:strVal val="visible"/>
                                      </p:to>
                                    </p:set>
                                    <p:animEffect transition="in" filter="fade">
                                      <p:cBhvr>
                                        <p:cTn id="7" dur="2000"/>
                                        <p:tgtEl>
                                          <p:spTgt spid="2734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3411">
                                            <p:txEl>
                                              <p:pRg st="3" end="3"/>
                                            </p:txEl>
                                          </p:spTgt>
                                        </p:tgtEl>
                                        <p:attrNameLst>
                                          <p:attrName>style.visibility</p:attrName>
                                        </p:attrNameLst>
                                      </p:cBhvr>
                                      <p:to>
                                        <p:strVal val="visible"/>
                                      </p:to>
                                    </p:set>
                                    <p:animEffect transition="in" filter="fade">
                                      <p:cBhvr>
                                        <p:cTn id="12" dur="2000"/>
                                        <p:tgtEl>
                                          <p:spTgt spid="273411">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3411">
                                            <p:txEl>
                                              <p:pRg st="4" end="4"/>
                                            </p:txEl>
                                          </p:spTgt>
                                        </p:tgtEl>
                                        <p:attrNameLst>
                                          <p:attrName>style.visibility</p:attrName>
                                        </p:attrNameLst>
                                      </p:cBhvr>
                                      <p:to>
                                        <p:strVal val="visible"/>
                                      </p:to>
                                    </p:set>
                                    <p:animEffect transition="in" filter="fade">
                                      <p:cBhvr>
                                        <p:cTn id="15" dur="2000"/>
                                        <p:tgtEl>
                                          <p:spTgt spid="273411">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3411">
                                            <p:txEl>
                                              <p:pRg st="5" end="5"/>
                                            </p:txEl>
                                          </p:spTgt>
                                        </p:tgtEl>
                                        <p:attrNameLst>
                                          <p:attrName>style.visibility</p:attrName>
                                        </p:attrNameLst>
                                      </p:cBhvr>
                                      <p:to>
                                        <p:strVal val="visible"/>
                                      </p:to>
                                    </p:set>
                                    <p:animEffect transition="in" filter="fade">
                                      <p:cBhvr>
                                        <p:cTn id="18" dur="2000"/>
                                        <p:tgtEl>
                                          <p:spTgt spid="273411">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3411">
                                            <p:txEl>
                                              <p:pRg st="6" end="6"/>
                                            </p:txEl>
                                          </p:spTgt>
                                        </p:tgtEl>
                                        <p:attrNameLst>
                                          <p:attrName>style.visibility</p:attrName>
                                        </p:attrNameLst>
                                      </p:cBhvr>
                                      <p:to>
                                        <p:strVal val="visible"/>
                                      </p:to>
                                    </p:set>
                                    <p:animEffect transition="in" filter="fade">
                                      <p:cBhvr>
                                        <p:cTn id="23" dur="2000"/>
                                        <p:tgtEl>
                                          <p:spTgt spid="273411">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73411">
                                            <p:txEl>
                                              <p:pRg st="7" end="7"/>
                                            </p:txEl>
                                          </p:spTgt>
                                        </p:tgtEl>
                                        <p:attrNameLst>
                                          <p:attrName>style.visibility</p:attrName>
                                        </p:attrNameLst>
                                      </p:cBhvr>
                                      <p:to>
                                        <p:strVal val="visible"/>
                                      </p:to>
                                    </p:set>
                                    <p:animEffect transition="in" filter="fade">
                                      <p:cBhvr>
                                        <p:cTn id="28" dur="2000"/>
                                        <p:tgtEl>
                                          <p:spTgt spid="273411">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for Rest of Talk</a:t>
            </a:r>
            <a:endParaRPr lang="en-US" dirty="0"/>
          </a:p>
        </p:txBody>
      </p:sp>
      <p:sp>
        <p:nvSpPr>
          <p:cNvPr id="3" name="Content Placeholder 2"/>
          <p:cNvSpPr>
            <a:spLocks noGrp="1"/>
          </p:cNvSpPr>
          <p:nvPr>
            <p:ph idx="1"/>
          </p:nvPr>
        </p:nvSpPr>
        <p:spPr>
          <a:xfrm>
            <a:off x="442523" y="1137333"/>
            <a:ext cx="11376237" cy="5361468"/>
          </a:xfrm>
        </p:spPr>
        <p:txBody>
          <a:bodyPr/>
          <a:lstStyle/>
          <a:p>
            <a:r>
              <a:rPr lang="en-US" sz="2800" dirty="0" smtClean="0"/>
              <a:t>Controlled Experiments in one slide</a:t>
            </a:r>
          </a:p>
          <a:p>
            <a:r>
              <a:rPr lang="en-US" sz="2800" dirty="0" smtClean="0"/>
              <a:t>Examples: you’re the decision maker</a:t>
            </a:r>
          </a:p>
          <a:p>
            <a:r>
              <a:rPr lang="en-US" sz="2800" dirty="0" smtClean="0"/>
              <a:t>Cultural evolution: hubris, insight through measurement, Semmelweis reflex, fundamental understanding</a:t>
            </a:r>
            <a:br>
              <a:rPr lang="en-US" sz="2800" dirty="0" smtClean="0"/>
            </a:br>
            <a:r>
              <a:rPr lang="en-US" sz="2800" dirty="0" smtClean="0"/>
              <a:t>(Erik </a:t>
            </a:r>
            <a:r>
              <a:rPr lang="en-US" sz="2800" dirty="0" err="1" smtClean="0"/>
              <a:t>Brynjolfsson</a:t>
            </a:r>
            <a:r>
              <a:rPr lang="en-US" sz="2800" dirty="0" smtClean="0"/>
              <a:t> presented 4 stages: measurement, experiment, share, replicate; this model starts earlier and ends later.)</a:t>
            </a:r>
          </a:p>
          <a:p>
            <a:r>
              <a:rPr lang="en-US" sz="2800" dirty="0" smtClean="0"/>
              <a:t>Quick overview </a:t>
            </a:r>
            <a:r>
              <a:rPr lang="en-US" sz="2800" dirty="0" smtClean="0"/>
              <a:t>of pros/cons of controlled experiments</a:t>
            </a:r>
            <a:r>
              <a:rPr lang="en-US" dirty="0" smtClean="0"/>
              <a:t/>
            </a:r>
            <a:br>
              <a:rPr lang="en-US" dirty="0" smtClean="0"/>
            </a:br>
            <a:endParaRPr lang="en-US" dirty="0" smtClean="0"/>
          </a:p>
          <a:p>
            <a:pPr marL="0" indent="0">
              <a:buNone/>
            </a:pPr>
            <a:endParaRPr lang="en-US" dirty="0"/>
          </a:p>
          <a:p>
            <a:pPr marL="0" indent="0">
              <a:buNone/>
            </a:pPr>
            <a:endParaRPr lang="en-US" dirty="0" smtClean="0"/>
          </a:p>
          <a:p>
            <a:r>
              <a:rPr lang="en-US" sz="2800" dirty="0" smtClean="0"/>
              <a:t>Technical papers</a:t>
            </a:r>
            <a:r>
              <a:rPr lang="en-US" sz="2800" dirty="0"/>
              <a:t>, </a:t>
            </a:r>
            <a:r>
              <a:rPr lang="en-US" sz="2800" dirty="0" smtClean="0"/>
              <a:t>more examples</a:t>
            </a:r>
            <a:r>
              <a:rPr lang="en-US" sz="2800" dirty="0"/>
              <a:t>, </a:t>
            </a:r>
            <a:r>
              <a:rPr lang="en-US" sz="2800" dirty="0" smtClean="0"/>
              <a:t>the detailed statistics, tutorials are all at </a:t>
            </a:r>
            <a:r>
              <a:rPr lang="en-US" sz="2800" dirty="0" smtClean="0">
                <a:hlinkClick r:id="rId3"/>
              </a:rPr>
              <a:t>http</a:t>
            </a:r>
            <a:r>
              <a:rPr lang="en-US" sz="2800" dirty="0">
                <a:hlinkClick r:id="rId3"/>
              </a:rPr>
              <a:t>://</a:t>
            </a:r>
            <a:r>
              <a:rPr lang="en-US" sz="2800" dirty="0" smtClean="0">
                <a:hlinkClick r:id="rId3"/>
              </a:rPr>
              <a:t>exp-platform.com</a:t>
            </a:r>
            <a:r>
              <a:rPr lang="en-US" sz="2800" dirty="0" smtClean="0"/>
              <a:t> (URL printed on the HiPPOs)</a:t>
            </a:r>
            <a:endParaRPr lang="en-US" sz="2800" dirty="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11</a:t>
            </a:fld>
            <a:endParaRPr lang="en-US"/>
          </a:p>
        </p:txBody>
      </p:sp>
    </p:spTree>
    <p:extLst>
      <p:ext uri="{BB962C8B-B14F-4D97-AF65-F5344CB8AC3E}">
        <p14:creationId xmlns:p14="http://schemas.microsoft.com/office/powerpoint/2010/main" val="181137125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hape 214017"/>
          <p:cNvSpPr>
            <a:spLocks noGrp="1" noChangeArrowheads="1"/>
          </p:cNvSpPr>
          <p:nvPr>
            <p:ph type="title"/>
          </p:nvPr>
        </p:nvSpPr>
        <p:spPr>
          <a:xfrm>
            <a:off x="515938" y="228600"/>
            <a:ext cx="11165020" cy="609398"/>
          </a:xfrm>
        </p:spPr>
        <p:txBody>
          <a:bodyPr anchor="b"/>
          <a:lstStyle/>
          <a:p>
            <a:pPr marL="0" indent="0" defTabSz="914400"/>
            <a:r>
              <a:rPr lang="en-US" sz="4400" dirty="0" smtClean="0"/>
              <a:t>Controlled Experiments in One Slide</a:t>
            </a:r>
          </a:p>
        </p:txBody>
      </p:sp>
      <p:sp>
        <p:nvSpPr>
          <p:cNvPr id="18436" name="Shape 214018"/>
          <p:cNvSpPr>
            <a:spLocks noGrp="1" noChangeArrowheads="1"/>
          </p:cNvSpPr>
          <p:nvPr>
            <p:ph idx="1"/>
          </p:nvPr>
        </p:nvSpPr>
        <p:spPr>
          <a:xfrm>
            <a:off x="348915" y="1103641"/>
            <a:ext cx="11488453" cy="3588675"/>
          </a:xfrm>
        </p:spPr>
        <p:txBody>
          <a:bodyPr/>
          <a:lstStyle/>
          <a:p>
            <a:pPr defTabSz="914400">
              <a:lnSpc>
                <a:spcPct val="90000"/>
              </a:lnSpc>
            </a:pPr>
            <a:r>
              <a:rPr lang="en-US" dirty="0" smtClean="0"/>
              <a:t>Concept is trivial</a:t>
            </a:r>
          </a:p>
          <a:p>
            <a:pPr lvl="1" defTabSz="914400">
              <a:lnSpc>
                <a:spcPct val="90000"/>
              </a:lnSpc>
            </a:pPr>
            <a:r>
              <a:rPr lang="en-US" dirty="0" smtClean="0"/>
              <a:t>Randomly split traffic between</a:t>
            </a:r>
            <a:br>
              <a:rPr lang="en-US" dirty="0" smtClean="0"/>
            </a:br>
            <a:r>
              <a:rPr lang="en-US" dirty="0" smtClean="0"/>
              <a:t>two (or more) versions</a:t>
            </a:r>
          </a:p>
          <a:p>
            <a:pPr lvl="2" defTabSz="914400">
              <a:lnSpc>
                <a:spcPct val="90000"/>
              </a:lnSpc>
            </a:pPr>
            <a:r>
              <a:rPr lang="en-US" sz="2800" dirty="0" smtClean="0"/>
              <a:t>A (Control)</a:t>
            </a:r>
          </a:p>
          <a:p>
            <a:pPr lvl="2" defTabSz="914400">
              <a:lnSpc>
                <a:spcPct val="90000"/>
              </a:lnSpc>
            </a:pPr>
            <a:r>
              <a:rPr lang="en-US" sz="2800" dirty="0" smtClean="0"/>
              <a:t>B (Treatment)</a:t>
            </a:r>
          </a:p>
          <a:p>
            <a:pPr lvl="1" defTabSz="914400">
              <a:lnSpc>
                <a:spcPct val="90000"/>
              </a:lnSpc>
            </a:pPr>
            <a:r>
              <a:rPr lang="en-US" dirty="0" smtClean="0"/>
              <a:t>Collect metrics of interest</a:t>
            </a:r>
          </a:p>
          <a:p>
            <a:pPr lvl="1" defTabSz="914400">
              <a:lnSpc>
                <a:spcPct val="90000"/>
              </a:lnSpc>
            </a:pPr>
            <a:r>
              <a:rPr lang="en-US" dirty="0" smtClean="0"/>
              <a:t>Analyze  </a:t>
            </a:r>
            <a:br>
              <a:rPr lang="en-US" dirty="0" smtClean="0"/>
            </a:br>
            <a:endParaRPr lang="en-US" dirty="0" smtClean="0">
              <a:latin typeface="Times New Roman" pitchFamily="18" charset="0"/>
            </a:endParaRPr>
          </a:p>
        </p:txBody>
      </p:sp>
      <p:sp>
        <p:nvSpPr>
          <p:cNvPr id="18434" name="Shape 5120"/>
          <p:cNvSpPr>
            <a:spLocks noGrp="1"/>
          </p:cNvSpPr>
          <p:nvPr>
            <p:ph type="sldNum" sz="quarter" idx="4294967295"/>
          </p:nvPr>
        </p:nvSpPr>
        <p:spPr>
          <a:xfrm>
            <a:off x="11477810" y="0"/>
            <a:ext cx="711015" cy="304800"/>
          </a:xfrm>
          <a:prstGeom prst="rect">
            <a:avLst/>
          </a:prstGeom>
          <a:noFill/>
        </p:spPr>
        <p:txBody>
          <a:bodyPr/>
          <a:lstStyle/>
          <a:p>
            <a:fld id="{6F910C4E-0AA7-4301-B13A-A2E4828520DD}" type="slidenum">
              <a:rPr lang="en-US" sz="1400" smtClean="0">
                <a:solidFill>
                  <a:schemeClr val="folHlink"/>
                </a:solidFill>
              </a:rPr>
              <a:pPr/>
              <a:t>12</a:t>
            </a:fld>
            <a:endParaRPr lang="en-US" sz="1400" dirty="0" smtClean="0">
              <a:solidFill>
                <a:schemeClr val="folHlink"/>
              </a:solidFill>
            </a:endParaRPr>
          </a:p>
        </p:txBody>
      </p:sp>
      <p:pic>
        <p:nvPicPr>
          <p:cNvPr id="18437" name="Rectangle 5124"/>
          <p:cNvPicPr>
            <a:picLocks noChangeAspect="1" noChangeArrowheads="1"/>
          </p:cNvPicPr>
          <p:nvPr/>
        </p:nvPicPr>
        <p:blipFill>
          <a:blip r:embed="rId3">
            <a:lum bright="10000"/>
          </a:blip>
          <a:srcRect/>
          <a:stretch>
            <a:fillRect/>
          </a:stretch>
        </p:blipFill>
        <p:spPr bwMode="auto">
          <a:xfrm>
            <a:off x="6208295" y="910390"/>
            <a:ext cx="5980530" cy="4146331"/>
          </a:xfrm>
          <a:prstGeom prst="rect">
            <a:avLst/>
          </a:prstGeom>
          <a:solidFill>
            <a:srgbClr val="FFFFCC"/>
          </a:solidFill>
          <a:ln w="9525">
            <a:noFill/>
            <a:miter lim="800000"/>
            <a:headEnd/>
            <a:tailEnd/>
          </a:ln>
        </p:spPr>
      </p:pic>
      <p:sp>
        <p:nvSpPr>
          <p:cNvPr id="8" name="Shape 214018"/>
          <p:cNvSpPr txBox="1">
            <a:spLocks noChangeArrowheads="1"/>
          </p:cNvSpPr>
          <p:nvPr/>
        </p:nvSpPr>
        <p:spPr>
          <a:xfrm>
            <a:off x="296780" y="5427413"/>
            <a:ext cx="11488453" cy="1249573"/>
          </a:xfrm>
          <a:prstGeom prst="rect">
            <a:avLst/>
          </a:prstGeom>
        </p:spPr>
        <p:txBody>
          <a:bodyPr vert="horz" wrap="square" lIns="0" tIns="0" rIns="0" bIns="0" rtlCol="0">
            <a:spAutoFit/>
          </a:bodyPr>
          <a:lstStyle/>
          <a:p>
            <a:pPr marL="396875" indent="-396875" defTabSz="914400">
              <a:lnSpc>
                <a:spcPct val="90000"/>
              </a:lnSpc>
              <a:spcBef>
                <a:spcPct val="20000"/>
              </a:spcBef>
              <a:buBlip>
                <a:blip r:embed="rId4"/>
              </a:buBlip>
            </a:pPr>
            <a:r>
              <a:rPr lang="en-US" sz="2800" dirty="0"/>
              <a:t>Must run statistical tests to confirm differences are not due to chance</a:t>
            </a:r>
          </a:p>
          <a:p>
            <a:pPr marL="396875" lvl="0" indent="-396875" defTabSz="914400">
              <a:lnSpc>
                <a:spcPct val="90000"/>
              </a:lnSpc>
              <a:spcBef>
                <a:spcPct val="20000"/>
              </a:spcBef>
              <a:buBlip>
                <a:blip r:embed="rId4"/>
              </a:buBlip>
            </a:pPr>
            <a:r>
              <a:rPr lang="en-US" sz="2800" dirty="0" smtClean="0"/>
              <a:t>Best scientific way to prove </a:t>
            </a:r>
            <a:r>
              <a:rPr lang="en-US" sz="2800" dirty="0" smtClean="0">
                <a:solidFill>
                  <a:srgbClr val="92D050"/>
                </a:solidFill>
              </a:rPr>
              <a:t>causality</a:t>
            </a:r>
            <a:r>
              <a:rPr lang="en-US" sz="2800" dirty="0" smtClean="0"/>
              <a:t>, i.e., the changes in metrics are caused by changes introduced in the treatment(s)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Text Placeholder 2"/>
          <p:cNvSpPr>
            <a:spLocks noGrp="1"/>
          </p:cNvSpPr>
          <p:nvPr>
            <p:ph idx="1"/>
          </p:nvPr>
        </p:nvSpPr>
        <p:spPr>
          <a:xfrm>
            <a:off x="526341" y="1191491"/>
            <a:ext cx="11376237" cy="5521512"/>
          </a:xfrm>
        </p:spPr>
        <p:txBody>
          <a:bodyPr/>
          <a:lstStyle/>
          <a:p>
            <a:r>
              <a:rPr lang="en-US" dirty="0" smtClean="0"/>
              <a:t>Three experiments that ran at Microsoft</a:t>
            </a:r>
          </a:p>
          <a:p>
            <a:r>
              <a:rPr lang="en-US" dirty="0" smtClean="0"/>
              <a:t>All had enough users for statistical validity</a:t>
            </a:r>
          </a:p>
          <a:p>
            <a:r>
              <a:rPr lang="en-US" dirty="0" smtClean="0"/>
              <a:t>Game: see how many you get right </a:t>
            </a:r>
            <a:endParaRPr lang="en-US" dirty="0" smtClean="0">
              <a:solidFill>
                <a:srgbClr val="00B050"/>
              </a:solidFill>
            </a:endParaRPr>
          </a:p>
          <a:p>
            <a:pPr lvl="1"/>
            <a:r>
              <a:rPr lang="en-US" dirty="0" smtClean="0"/>
              <a:t>Everyone please stand up</a:t>
            </a:r>
          </a:p>
          <a:p>
            <a:pPr lvl="1"/>
            <a:r>
              <a:rPr lang="en-US" dirty="0" smtClean="0"/>
              <a:t>Three choices are:</a:t>
            </a:r>
          </a:p>
          <a:p>
            <a:pPr lvl="2"/>
            <a:r>
              <a:rPr lang="en-US" dirty="0" smtClean="0"/>
              <a:t>A wins  (the difference is statistically significant)</a:t>
            </a:r>
          </a:p>
          <a:p>
            <a:pPr lvl="2"/>
            <a:r>
              <a:rPr lang="en-US" dirty="0" smtClean="0"/>
              <a:t>A and B are approximately the same (no stat sig diff)</a:t>
            </a:r>
          </a:p>
          <a:p>
            <a:pPr lvl="2"/>
            <a:r>
              <a:rPr lang="en-US" dirty="0" smtClean="0"/>
              <a:t>B wins</a:t>
            </a:r>
          </a:p>
          <a:p>
            <a:pPr lvl="1"/>
            <a:r>
              <a:rPr lang="en-US" dirty="0" smtClean="0"/>
              <a:t>If you guess randomly</a:t>
            </a:r>
          </a:p>
          <a:p>
            <a:pPr lvl="2"/>
            <a:r>
              <a:rPr lang="en-US" dirty="0" smtClean="0"/>
              <a:t>1/3 left standing after first question</a:t>
            </a:r>
          </a:p>
          <a:p>
            <a:pPr lvl="2"/>
            <a:r>
              <a:rPr lang="en-US" dirty="0" smtClean="0"/>
              <a:t>1/9 after the second question</a:t>
            </a:r>
          </a:p>
          <a:p>
            <a:pPr>
              <a:buNone/>
            </a:pPr>
            <a:endParaRPr lang="en-US" dirty="0" smtClean="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pPr>
              <a:defRPr/>
            </a:pPr>
            <a:fld id="{B769C7A8-215E-4810-9B51-83186F3FC83D}" type="slidenum">
              <a:rPr lang="en-US" smtClean="0"/>
              <a:pPr>
                <a:defRPr/>
              </a:pPr>
              <a:t>13</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20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2000"/>
                                        <p:tgtEl>
                                          <p:spTgt spid="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20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2000"/>
                                        <p:tgtEl>
                                          <p:spTgt spid="3">
                                            <p:txEl>
                                              <p:pRg st="8" end="8"/>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2000"/>
                                        <p:tgtEl>
                                          <p:spTgt spid="3">
                                            <p:txEl>
                                              <p:pRg st="9" end="9"/>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MSN Real Estate</a:t>
            </a:r>
            <a:endParaRPr lang="en-US" dirty="0"/>
          </a:p>
        </p:txBody>
      </p:sp>
      <p:sp>
        <p:nvSpPr>
          <p:cNvPr id="3" name="Content Placeholder 2"/>
          <p:cNvSpPr>
            <a:spLocks noGrp="1"/>
          </p:cNvSpPr>
          <p:nvPr>
            <p:ph idx="1"/>
          </p:nvPr>
        </p:nvSpPr>
        <p:spPr>
          <a:xfrm>
            <a:off x="507868" y="1412875"/>
            <a:ext cx="11173090" cy="1428083"/>
          </a:xfrm>
        </p:spPr>
        <p:txBody>
          <a:bodyPr/>
          <a:lstStyle/>
          <a:p>
            <a:r>
              <a:rPr lang="en-US" dirty="0" smtClean="0"/>
              <a:t>“Find a house” widget variations</a:t>
            </a:r>
          </a:p>
          <a:p>
            <a:r>
              <a:rPr lang="en-US" dirty="0" smtClean="0"/>
              <a:t>Overall Evaluation Criterion(OEC): Revenue to Microsoft generated every time a user clicks search/find button</a:t>
            </a:r>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14</a:t>
            </a:fld>
            <a:endParaRPr lang="en-US"/>
          </a:p>
        </p:txBody>
      </p:sp>
      <p:pic>
        <p:nvPicPr>
          <p:cNvPr id="4101" name="Picture 5" descr="D_01"/>
          <p:cNvPicPr>
            <a:picLocks noChangeAspect="1" noChangeArrowheads="1"/>
          </p:cNvPicPr>
          <p:nvPr/>
        </p:nvPicPr>
        <p:blipFill>
          <a:blip r:embed="rId3"/>
          <a:srcRect/>
          <a:stretch>
            <a:fillRect/>
          </a:stretch>
        </p:blipFill>
        <p:spPr bwMode="auto">
          <a:xfrm>
            <a:off x="6580031" y="3104658"/>
            <a:ext cx="4625880" cy="1945014"/>
          </a:xfrm>
          <a:prstGeom prst="rect">
            <a:avLst/>
          </a:prstGeom>
          <a:noFill/>
        </p:spPr>
      </p:pic>
      <p:pic>
        <p:nvPicPr>
          <p:cNvPr id="4097" name="Picture 2" descr="msn_05"/>
          <p:cNvPicPr>
            <a:picLocks noChangeAspect="1" noChangeArrowheads="1"/>
          </p:cNvPicPr>
          <p:nvPr/>
        </p:nvPicPr>
        <p:blipFill>
          <a:blip r:embed="rId4"/>
          <a:srcRect/>
          <a:stretch>
            <a:fillRect/>
          </a:stretch>
        </p:blipFill>
        <p:spPr bwMode="auto">
          <a:xfrm>
            <a:off x="518639" y="3107595"/>
            <a:ext cx="5246075" cy="1518996"/>
          </a:xfrm>
          <a:prstGeom prst="rect">
            <a:avLst/>
          </a:prstGeom>
          <a:noFill/>
        </p:spPr>
      </p:pic>
      <p:sp>
        <p:nvSpPr>
          <p:cNvPr id="12" name="Rectangle 11"/>
          <p:cNvSpPr>
            <a:spLocks noChangeArrowheads="1"/>
          </p:cNvSpPr>
          <p:nvPr/>
        </p:nvSpPr>
        <p:spPr bwMode="auto">
          <a:xfrm>
            <a:off x="-1" y="5657850"/>
            <a:ext cx="12188825" cy="1200150"/>
          </a:xfrm>
          <a:prstGeom prst="rect">
            <a:avLst/>
          </a:prstGeom>
          <a:solidFill>
            <a:schemeClr val="bg2"/>
          </a:solidFill>
          <a:ln w="9525">
            <a:noFill/>
            <a:miter lim="800000"/>
            <a:headEnd/>
            <a:tailEnd/>
          </a:ln>
        </p:spPr>
        <p:txBody>
          <a:bodyPr wrap="square">
            <a:spAutoFit/>
          </a:bodyPr>
          <a:lstStyle/>
          <a:p>
            <a:pPr marL="171450" indent="-171450" algn="l" eaLnBrk="0" hangingPunct="0">
              <a:buFont typeface="Arial" pitchFamily="34" charset="0"/>
              <a:buChar char="•"/>
            </a:pPr>
            <a:r>
              <a:rPr lang="en-US" sz="2400" dirty="0"/>
              <a:t>Raise your right hand if you think A Wins</a:t>
            </a:r>
          </a:p>
          <a:p>
            <a:pPr marL="171450" indent="-171450" algn="l" eaLnBrk="0" hangingPunct="0">
              <a:buFont typeface="Arial" pitchFamily="34" charset="0"/>
              <a:buChar char="•"/>
            </a:pPr>
            <a:r>
              <a:rPr lang="en-US" sz="2400" dirty="0"/>
              <a:t>Raise your left hand if you think B Wins</a:t>
            </a:r>
          </a:p>
          <a:p>
            <a:pPr marL="171450" indent="-171450" algn="l" eaLnBrk="0" hangingPunct="0">
              <a:buFont typeface="Arial" pitchFamily="34" charset="0"/>
              <a:buChar char="•"/>
            </a:pPr>
            <a:r>
              <a:rPr lang="en-US" sz="2400" dirty="0"/>
              <a:t>Don’t raise your hand if you think they’re about the same</a:t>
            </a:r>
          </a:p>
        </p:txBody>
      </p:sp>
      <p:sp>
        <p:nvSpPr>
          <p:cNvPr id="13" name="TextBox 5"/>
          <p:cNvSpPr txBox="1">
            <a:spLocks noChangeArrowheads="1"/>
          </p:cNvSpPr>
          <p:nvPr/>
        </p:nvSpPr>
        <p:spPr bwMode="auto">
          <a:xfrm>
            <a:off x="2424411" y="5059483"/>
            <a:ext cx="389850" cy="461665"/>
          </a:xfrm>
          <a:prstGeom prst="rect">
            <a:avLst/>
          </a:prstGeom>
          <a:noFill/>
          <a:ln w="9525">
            <a:noFill/>
            <a:miter lim="800000"/>
            <a:headEnd/>
            <a:tailEnd/>
          </a:ln>
        </p:spPr>
        <p:txBody>
          <a:bodyPr wrap="none">
            <a:spAutoFit/>
          </a:bodyPr>
          <a:lstStyle/>
          <a:p>
            <a:pPr algn="ctr" eaLnBrk="0" hangingPunct="0"/>
            <a:r>
              <a:rPr lang="en-US" sz="2400" dirty="0"/>
              <a:t>A</a:t>
            </a:r>
          </a:p>
        </p:txBody>
      </p:sp>
      <p:sp>
        <p:nvSpPr>
          <p:cNvPr id="14" name="TextBox 12"/>
          <p:cNvSpPr txBox="1">
            <a:spLocks noChangeArrowheads="1"/>
          </p:cNvSpPr>
          <p:nvPr/>
        </p:nvSpPr>
        <p:spPr bwMode="auto">
          <a:xfrm>
            <a:off x="8556488" y="5120648"/>
            <a:ext cx="520564" cy="457200"/>
          </a:xfrm>
          <a:prstGeom prst="rect">
            <a:avLst/>
          </a:prstGeom>
          <a:noFill/>
          <a:ln w="9525">
            <a:noFill/>
            <a:miter lim="800000"/>
            <a:headEnd/>
            <a:tailEnd/>
          </a:ln>
        </p:spPr>
        <p:txBody>
          <a:bodyPr>
            <a:spAutoFit/>
          </a:bodyPr>
          <a:lstStyle/>
          <a:p>
            <a:pPr algn="ctr" eaLnBrk="0" hangingPunct="0"/>
            <a:r>
              <a:rPr lang="en-US" sz="2400" dirty="0"/>
              <a:t>B</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MSN Real Estate</a:t>
            </a:r>
            <a:endParaRPr lang="en-US" dirty="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15</a:t>
            </a:fld>
            <a:endParaRPr lang="en-US"/>
          </a:p>
        </p:txBody>
      </p:sp>
      <p:sp>
        <p:nvSpPr>
          <p:cNvPr id="9" name="Content Placeholder 8"/>
          <p:cNvSpPr>
            <a:spLocks noGrp="1"/>
          </p:cNvSpPr>
          <p:nvPr>
            <p:ph idx="1"/>
          </p:nvPr>
        </p:nvSpPr>
        <p:spPr>
          <a:xfrm>
            <a:off x="494220" y="1221550"/>
            <a:ext cx="11173090" cy="5022914"/>
          </a:xfrm>
        </p:spPr>
        <p:txBody>
          <a:bodyPr/>
          <a:lstStyle/>
          <a:p>
            <a:r>
              <a:rPr lang="en-US" dirty="0" smtClean="0"/>
              <a:t>If you did not raise a hand, please sit down</a:t>
            </a:r>
          </a:p>
          <a:p>
            <a:r>
              <a:rPr lang="en-US" dirty="0" smtClean="0"/>
              <a:t>If you raised your left hand, please sit down</a:t>
            </a:r>
          </a:p>
          <a:p>
            <a:r>
              <a:rPr lang="en-US" dirty="0" smtClean="0"/>
              <a:t>A was 8.5% better</a:t>
            </a:r>
          </a:p>
          <a:p>
            <a:r>
              <a:rPr lang="en-US" dirty="0" smtClean="0"/>
              <a:t>Since this is the #1 monetization, it effectively raised revenues significantly</a:t>
            </a:r>
            <a:endParaRPr lang="en-US" dirty="0"/>
          </a:p>
          <a:p>
            <a:r>
              <a:rPr lang="en-US" dirty="0" smtClean="0"/>
              <a:t>Actual experiment had 6 variants.</a:t>
            </a:r>
            <a:br>
              <a:rPr lang="en-US" dirty="0" smtClean="0"/>
            </a:br>
            <a:r>
              <a:rPr lang="en-US" dirty="0" smtClean="0"/>
              <a:t>If you’re going to experiment, try more variants, especially if they’re easy to implement</a:t>
            </a:r>
          </a:p>
          <a:p>
            <a:pPr>
              <a:buNone/>
            </a:pPr>
            <a:endParaRPr lang="en-US" dirty="0" smtClean="0"/>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20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20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20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2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09441" y="274638"/>
            <a:ext cx="10969943" cy="664797"/>
          </a:xfrm>
        </p:spPr>
        <p:txBody>
          <a:bodyPr/>
          <a:lstStyle/>
          <a:p>
            <a:r>
              <a:rPr lang="en-US" dirty="0" smtClean="0"/>
              <a:t>MSN Home Page Search Box</a:t>
            </a:r>
          </a:p>
        </p:txBody>
      </p:sp>
      <p:sp>
        <p:nvSpPr>
          <p:cNvPr id="8195" name="Content Placeholder 2"/>
          <p:cNvSpPr>
            <a:spLocks noGrp="1"/>
          </p:cNvSpPr>
          <p:nvPr>
            <p:ph idx="1"/>
          </p:nvPr>
        </p:nvSpPr>
        <p:spPr>
          <a:xfrm>
            <a:off x="344384" y="1205285"/>
            <a:ext cx="10224655" cy="387798"/>
          </a:xfrm>
        </p:spPr>
        <p:txBody>
          <a:bodyPr/>
          <a:lstStyle/>
          <a:p>
            <a:pPr>
              <a:buFont typeface="Wingdings" pitchFamily="2" charset="2"/>
              <a:buNone/>
            </a:pPr>
            <a:r>
              <a:rPr lang="en-US" sz="2800" dirty="0" smtClean="0"/>
              <a:t>OEC: Clickthrough rate for Search box and popular searches</a:t>
            </a:r>
          </a:p>
        </p:txBody>
      </p:sp>
      <p:sp>
        <p:nvSpPr>
          <p:cNvPr id="8199" name="TextBox 7"/>
          <p:cNvSpPr txBox="1">
            <a:spLocks noChangeArrowheads="1"/>
          </p:cNvSpPr>
          <p:nvPr/>
        </p:nvSpPr>
        <p:spPr bwMode="auto">
          <a:xfrm>
            <a:off x="902713" y="2175356"/>
            <a:ext cx="389850" cy="461665"/>
          </a:xfrm>
          <a:prstGeom prst="rect">
            <a:avLst/>
          </a:prstGeom>
          <a:noFill/>
          <a:ln w="9525">
            <a:noFill/>
            <a:miter lim="800000"/>
            <a:headEnd/>
            <a:tailEnd/>
          </a:ln>
        </p:spPr>
        <p:txBody>
          <a:bodyPr wrap="none">
            <a:spAutoFit/>
          </a:bodyPr>
          <a:lstStyle/>
          <a:p>
            <a:pPr algn="ctr" eaLnBrk="0" hangingPunct="0"/>
            <a:r>
              <a:rPr lang="en-US" sz="2400" dirty="0"/>
              <a:t>A</a:t>
            </a:r>
          </a:p>
        </p:txBody>
      </p:sp>
      <p:sp>
        <p:nvSpPr>
          <p:cNvPr id="8200" name="TextBox 8"/>
          <p:cNvSpPr txBox="1">
            <a:spLocks noChangeArrowheads="1"/>
          </p:cNvSpPr>
          <p:nvPr/>
        </p:nvSpPr>
        <p:spPr bwMode="auto">
          <a:xfrm>
            <a:off x="895359" y="3520595"/>
            <a:ext cx="389850" cy="461665"/>
          </a:xfrm>
          <a:prstGeom prst="rect">
            <a:avLst/>
          </a:prstGeom>
          <a:noFill/>
          <a:ln w="9525">
            <a:noFill/>
            <a:miter lim="800000"/>
            <a:headEnd/>
            <a:tailEnd/>
          </a:ln>
        </p:spPr>
        <p:txBody>
          <a:bodyPr wrap="none">
            <a:spAutoFit/>
          </a:bodyPr>
          <a:lstStyle/>
          <a:p>
            <a:pPr algn="ctr" eaLnBrk="0" hangingPunct="0"/>
            <a:r>
              <a:rPr lang="en-US" sz="2400" dirty="0"/>
              <a:t>B</a:t>
            </a:r>
          </a:p>
        </p:txBody>
      </p:sp>
      <p:sp>
        <p:nvSpPr>
          <p:cNvPr id="10" name="TextBox 9"/>
          <p:cNvSpPr txBox="1"/>
          <p:nvPr/>
        </p:nvSpPr>
        <p:spPr>
          <a:xfrm>
            <a:off x="1066523" y="4543425"/>
            <a:ext cx="10550952" cy="1016000"/>
          </a:xfrm>
          <a:prstGeom prst="rect">
            <a:avLst/>
          </a:prstGeom>
          <a:noFill/>
        </p:spPr>
        <p:txBody>
          <a:bodyPr>
            <a:spAutoFit/>
          </a:bodyPr>
          <a:lstStyle/>
          <a:p>
            <a:pPr marL="228600" indent="-228600" algn="l" eaLnBrk="0" hangingPunct="0">
              <a:defRPr/>
            </a:pPr>
            <a:r>
              <a:rPr lang="en-US" sz="2000" dirty="0">
                <a:cs typeface="+mn-cs"/>
              </a:rPr>
              <a:t>Differences: A has taller search box (overall size is the same), has magnifying glass icon, “popular searches” </a:t>
            </a:r>
          </a:p>
          <a:p>
            <a:pPr algn="l" eaLnBrk="0" hangingPunct="0">
              <a:defRPr/>
            </a:pPr>
            <a:r>
              <a:rPr lang="en-US" sz="2000" dirty="0">
                <a:cs typeface="+mn-cs"/>
              </a:rPr>
              <a:t>B has big search button</a:t>
            </a:r>
          </a:p>
        </p:txBody>
      </p:sp>
      <p:sp>
        <p:nvSpPr>
          <p:cNvPr id="11" name="Rectangle 10"/>
          <p:cNvSpPr>
            <a:spLocks noChangeArrowheads="1"/>
          </p:cNvSpPr>
          <p:nvPr/>
        </p:nvSpPr>
        <p:spPr bwMode="auto">
          <a:xfrm>
            <a:off x="0" y="5657850"/>
            <a:ext cx="12188825" cy="1200150"/>
          </a:xfrm>
          <a:prstGeom prst="rect">
            <a:avLst/>
          </a:prstGeom>
          <a:solidFill>
            <a:schemeClr val="bg2"/>
          </a:solidFill>
          <a:ln w="9525">
            <a:noFill/>
            <a:miter lim="800000"/>
            <a:headEnd/>
            <a:tailEnd/>
          </a:ln>
        </p:spPr>
        <p:txBody>
          <a:bodyPr wrap="square">
            <a:spAutoFit/>
          </a:bodyPr>
          <a:lstStyle/>
          <a:p>
            <a:pPr marL="171450" indent="-171450" algn="l" eaLnBrk="0" hangingPunct="0">
              <a:buFont typeface="Arial" pitchFamily="34" charset="0"/>
              <a:buChar char="•"/>
            </a:pPr>
            <a:r>
              <a:rPr lang="en-US" sz="2400" dirty="0"/>
              <a:t>Raise your right hand if you think A Wins</a:t>
            </a:r>
          </a:p>
          <a:p>
            <a:pPr marL="171450" indent="-171450" algn="l" eaLnBrk="0" hangingPunct="0">
              <a:buFont typeface="Arial" pitchFamily="34" charset="0"/>
              <a:buChar char="•"/>
            </a:pPr>
            <a:r>
              <a:rPr lang="en-US" sz="2400" dirty="0"/>
              <a:t>Raise your left hand if you think B Wins</a:t>
            </a:r>
          </a:p>
          <a:p>
            <a:pPr marL="171450" indent="-171450" algn="l" eaLnBrk="0" hangingPunct="0">
              <a:buFont typeface="Arial" pitchFamily="34" charset="0"/>
              <a:buChar char="•"/>
            </a:pPr>
            <a:r>
              <a:rPr lang="en-US" sz="2400" dirty="0"/>
              <a:t>Don’t raise your hand if they are the about the same</a:t>
            </a:r>
          </a:p>
        </p:txBody>
      </p:sp>
      <p:pic>
        <p:nvPicPr>
          <p:cNvPr id="12" name="Picture 5" descr="cid:image001.png@01C8DDCD.201413C0"/>
          <p:cNvPicPr>
            <a:picLocks noChangeAspect="1" noChangeArrowheads="1"/>
          </p:cNvPicPr>
          <p:nvPr/>
        </p:nvPicPr>
        <p:blipFill>
          <a:blip r:embed="rId2" r:link="rId3" cstate="print"/>
          <a:srcRect/>
          <a:stretch>
            <a:fillRect/>
          </a:stretch>
        </p:blipFill>
        <p:spPr bwMode="auto">
          <a:xfrm>
            <a:off x="1764340" y="1877865"/>
            <a:ext cx="8002588" cy="1147762"/>
          </a:xfrm>
          <a:prstGeom prst="rect">
            <a:avLst/>
          </a:prstGeom>
          <a:noFill/>
          <a:ln w="19050">
            <a:solidFill>
              <a:schemeClr val="tx1"/>
            </a:solidFill>
            <a:miter lim="800000"/>
            <a:headEnd/>
            <a:tailEnd/>
          </a:ln>
        </p:spPr>
      </p:pic>
      <p:pic>
        <p:nvPicPr>
          <p:cNvPr id="13" name="Picture 6" descr="cid:image002.png@01C8DDCD.201413C0"/>
          <p:cNvPicPr>
            <a:picLocks noChangeAspect="1" noChangeArrowheads="1"/>
          </p:cNvPicPr>
          <p:nvPr/>
        </p:nvPicPr>
        <p:blipFill>
          <a:blip r:embed="rId4" r:link="rId5" cstate="print"/>
          <a:srcRect/>
          <a:stretch>
            <a:fillRect/>
          </a:stretch>
        </p:blipFill>
        <p:spPr bwMode="auto">
          <a:xfrm>
            <a:off x="1770210" y="3325333"/>
            <a:ext cx="8008937" cy="1085850"/>
          </a:xfrm>
          <a:prstGeom prst="rect">
            <a:avLst/>
          </a:prstGeom>
          <a:noFill/>
          <a:ln w="19050">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 Search Box</a:t>
            </a:r>
          </a:p>
        </p:txBody>
      </p:sp>
      <p:sp>
        <p:nvSpPr>
          <p:cNvPr id="9219" name="Content Placeholder 2"/>
          <p:cNvSpPr>
            <a:spLocks noGrp="1"/>
          </p:cNvSpPr>
          <p:nvPr>
            <p:ph idx="1"/>
          </p:nvPr>
        </p:nvSpPr>
        <p:spPr>
          <a:xfrm>
            <a:off x="507868" y="1412875"/>
            <a:ext cx="11173090" cy="2542234"/>
          </a:xfrm>
        </p:spPr>
        <p:txBody>
          <a:bodyPr/>
          <a:lstStyle/>
          <a:p>
            <a:r>
              <a:rPr lang="en-US" smtClean="0"/>
              <a:t>If  you raised any hand, please sit down</a:t>
            </a:r>
          </a:p>
          <a:p>
            <a:endParaRPr lang="en-US" smtClean="0"/>
          </a:p>
          <a:p>
            <a:r>
              <a:rPr lang="en-US" smtClean="0"/>
              <a:t>Insight</a:t>
            </a:r>
          </a:p>
          <a:p>
            <a:pPr lvl="1">
              <a:buFont typeface="Wingdings" pitchFamily="2" charset="2"/>
              <a:buNone/>
            </a:pPr>
            <a:r>
              <a:rPr lang="en-US" smtClean="0"/>
              <a:t>         Stop debating, it’s easier to get the data</a:t>
            </a:r>
          </a:p>
          <a:p>
            <a:pPr>
              <a:buFont typeface="Wingdings" pitchFamily="2" charset="2"/>
              <a:buNone/>
            </a:pPr>
            <a:endParaRPr lang="en-US" smtClean="0"/>
          </a:p>
        </p:txBody>
      </p:sp>
      <p:sp>
        <p:nvSpPr>
          <p:cNvPr id="9221" name="Slide Number Placeholder 4"/>
          <p:cNvSpPr>
            <a:spLocks noGrp="1"/>
          </p:cNvSpPr>
          <p:nvPr>
            <p:ph type="sldNum" sz="quarter" idx="4294967295"/>
          </p:nvPr>
        </p:nvSpPr>
        <p:spPr>
          <a:xfrm>
            <a:off x="11477810" y="0"/>
            <a:ext cx="711015" cy="304800"/>
          </a:xfrm>
          <a:prstGeom prst="rect">
            <a:avLst/>
          </a:prstGeom>
        </p:spPr>
        <p:txBody>
          <a:bodyPr/>
          <a:lstStyle/>
          <a:p>
            <a:pPr>
              <a:defRPr/>
            </a:pPr>
            <a:fld id="{8081FD03-D167-4C67-B371-2B8C60AA3B9F}" type="slidenum">
              <a:rPr lang="en-US" smtClean="0"/>
              <a:pPr>
                <a:defRPr/>
              </a:pPr>
              <a:t>17</a:t>
            </a:fld>
            <a:endParaRPr lang="en-US" smtClean="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MSN US Home Page: Search Box</a:t>
            </a:r>
            <a:endParaRPr lang="en-US" dirty="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18</a:t>
            </a:fld>
            <a:endParaRPr lang="en-US"/>
          </a:p>
        </p:txBody>
      </p:sp>
      <p:sp>
        <p:nvSpPr>
          <p:cNvPr id="9" name="Content Placeholder 8"/>
          <p:cNvSpPr>
            <a:spLocks noGrp="1"/>
          </p:cNvSpPr>
          <p:nvPr>
            <p:ph idx="1"/>
          </p:nvPr>
        </p:nvSpPr>
        <p:spPr>
          <a:xfrm>
            <a:off x="289367" y="1221550"/>
            <a:ext cx="11377943" cy="3496342"/>
          </a:xfrm>
        </p:spPr>
        <p:txBody>
          <a:bodyPr/>
          <a:lstStyle/>
          <a:p>
            <a:r>
              <a:rPr lang="en-US" dirty="0" smtClean="0"/>
              <a:t>A later test showed that changing the magnifying glass to an actionable word (search, go, explore) was highly beneficial.</a:t>
            </a:r>
          </a:p>
          <a:p>
            <a:r>
              <a:rPr lang="en-US" dirty="0" smtClean="0"/>
              <a:t>This:</a:t>
            </a:r>
          </a:p>
          <a:p>
            <a:endParaRPr lang="en-US" dirty="0" smtClean="0"/>
          </a:p>
          <a:p>
            <a:endParaRPr lang="en-US" dirty="0" smtClean="0"/>
          </a:p>
          <a:p>
            <a:pPr>
              <a:buNone/>
            </a:pPr>
            <a:r>
              <a:rPr lang="en-US" dirty="0" smtClean="0"/>
              <a:t>    is better than</a:t>
            </a:r>
            <a:endParaRPr lang="en-US" dirty="0"/>
          </a:p>
        </p:txBody>
      </p:sp>
      <p:pic>
        <p:nvPicPr>
          <p:cNvPr id="7" name="Picture 6" descr="cid:image002.jpg@01C9EDE3.258DF830"/>
          <p:cNvPicPr/>
          <p:nvPr/>
        </p:nvPicPr>
        <p:blipFill>
          <a:blip r:embed="rId3" r:link="rId4" cstate="print"/>
          <a:srcRect l="14625" t="69216" b="24075"/>
          <a:stretch>
            <a:fillRect/>
          </a:stretch>
        </p:blipFill>
        <p:spPr bwMode="auto">
          <a:xfrm>
            <a:off x="1426528" y="2805733"/>
            <a:ext cx="9157379" cy="749207"/>
          </a:xfrm>
          <a:prstGeom prst="rect">
            <a:avLst/>
          </a:prstGeom>
          <a:noFill/>
          <a:ln w="9525">
            <a:noFill/>
            <a:miter lim="800000"/>
            <a:headEnd/>
            <a:tailEnd/>
          </a:ln>
        </p:spPr>
      </p:pic>
      <p:pic>
        <p:nvPicPr>
          <p:cNvPr id="1026" name="Picture 2"/>
          <p:cNvPicPr>
            <a:picLocks noChangeAspect="1" noChangeArrowheads="1"/>
          </p:cNvPicPr>
          <p:nvPr/>
        </p:nvPicPr>
        <p:blipFill>
          <a:blip r:embed="rId5"/>
          <a:srcRect/>
          <a:stretch>
            <a:fillRect/>
          </a:stretch>
        </p:blipFill>
        <p:spPr bwMode="auto">
          <a:xfrm>
            <a:off x="1426528" y="4864418"/>
            <a:ext cx="9134792" cy="95683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09441" y="274638"/>
            <a:ext cx="10969943" cy="664797"/>
          </a:xfrm>
        </p:spPr>
        <p:txBody>
          <a:bodyPr/>
          <a:lstStyle/>
          <a:p>
            <a:r>
              <a:rPr lang="en-US" dirty="0" smtClean="0"/>
              <a:t>Office Online</a:t>
            </a:r>
          </a:p>
        </p:txBody>
      </p:sp>
      <p:sp>
        <p:nvSpPr>
          <p:cNvPr id="8195" name="Content Placeholder 2"/>
          <p:cNvSpPr>
            <a:spLocks noGrp="1"/>
          </p:cNvSpPr>
          <p:nvPr>
            <p:ph idx="1"/>
          </p:nvPr>
        </p:nvSpPr>
        <p:spPr>
          <a:xfrm>
            <a:off x="279932" y="1000547"/>
            <a:ext cx="10394066" cy="332399"/>
          </a:xfrm>
        </p:spPr>
        <p:txBody>
          <a:bodyPr/>
          <a:lstStyle/>
          <a:p>
            <a:pPr marL="0" indent="0" eaLnBrk="0" hangingPunct="0">
              <a:buNone/>
            </a:pPr>
            <a:r>
              <a:rPr lang="en-US" sz="2400" dirty="0" smtClean="0"/>
              <a:t>OEC</a:t>
            </a:r>
            <a:r>
              <a:rPr lang="en-US" sz="2400" dirty="0"/>
              <a:t>: Clicks on revenue generating links (red below)</a:t>
            </a:r>
          </a:p>
        </p:txBody>
      </p:sp>
      <p:sp>
        <p:nvSpPr>
          <p:cNvPr id="8199" name="TextBox 7"/>
          <p:cNvSpPr txBox="1">
            <a:spLocks noChangeArrowheads="1"/>
          </p:cNvSpPr>
          <p:nvPr/>
        </p:nvSpPr>
        <p:spPr bwMode="auto">
          <a:xfrm>
            <a:off x="2754662" y="1437225"/>
            <a:ext cx="389850" cy="461665"/>
          </a:xfrm>
          <a:prstGeom prst="rect">
            <a:avLst/>
          </a:prstGeom>
          <a:noFill/>
          <a:ln w="9525">
            <a:noFill/>
            <a:miter lim="800000"/>
            <a:headEnd/>
            <a:tailEnd/>
          </a:ln>
        </p:spPr>
        <p:txBody>
          <a:bodyPr wrap="none">
            <a:spAutoFit/>
          </a:bodyPr>
          <a:lstStyle/>
          <a:p>
            <a:pPr algn="ctr" eaLnBrk="0" hangingPunct="0"/>
            <a:r>
              <a:rPr lang="en-US" sz="2400" dirty="0"/>
              <a:t>A</a:t>
            </a:r>
          </a:p>
        </p:txBody>
      </p:sp>
      <p:sp>
        <p:nvSpPr>
          <p:cNvPr id="8200" name="TextBox 8"/>
          <p:cNvSpPr txBox="1">
            <a:spLocks noChangeArrowheads="1"/>
          </p:cNvSpPr>
          <p:nvPr/>
        </p:nvSpPr>
        <p:spPr bwMode="auto">
          <a:xfrm>
            <a:off x="8437639" y="1437225"/>
            <a:ext cx="389850" cy="461665"/>
          </a:xfrm>
          <a:prstGeom prst="rect">
            <a:avLst/>
          </a:prstGeom>
          <a:noFill/>
          <a:ln w="9525">
            <a:noFill/>
            <a:miter lim="800000"/>
            <a:headEnd/>
            <a:tailEnd/>
          </a:ln>
        </p:spPr>
        <p:txBody>
          <a:bodyPr wrap="none">
            <a:spAutoFit/>
          </a:bodyPr>
          <a:lstStyle/>
          <a:p>
            <a:pPr algn="ctr" eaLnBrk="0" hangingPunct="0"/>
            <a:r>
              <a:rPr lang="en-US" sz="2400" dirty="0"/>
              <a:t>B</a:t>
            </a:r>
          </a:p>
        </p:txBody>
      </p:sp>
      <p:sp>
        <p:nvSpPr>
          <p:cNvPr id="11" name="Rectangle 10"/>
          <p:cNvSpPr>
            <a:spLocks noChangeArrowheads="1"/>
          </p:cNvSpPr>
          <p:nvPr/>
        </p:nvSpPr>
        <p:spPr bwMode="auto">
          <a:xfrm>
            <a:off x="0" y="5657850"/>
            <a:ext cx="12188825" cy="1200150"/>
          </a:xfrm>
          <a:prstGeom prst="rect">
            <a:avLst/>
          </a:prstGeom>
          <a:solidFill>
            <a:schemeClr val="bg2"/>
          </a:solidFill>
          <a:ln w="9525">
            <a:noFill/>
            <a:miter lim="800000"/>
            <a:headEnd/>
            <a:tailEnd/>
          </a:ln>
        </p:spPr>
        <p:txBody>
          <a:bodyPr wrap="square">
            <a:spAutoFit/>
          </a:bodyPr>
          <a:lstStyle/>
          <a:p>
            <a:pPr marL="171450" indent="-171450" algn="l" eaLnBrk="0" hangingPunct="0">
              <a:buFont typeface="Arial" pitchFamily="34" charset="0"/>
              <a:buChar char="•"/>
            </a:pPr>
            <a:r>
              <a:rPr lang="en-US" sz="2400" dirty="0"/>
              <a:t>Raise your right hand if you think A Wins</a:t>
            </a:r>
          </a:p>
          <a:p>
            <a:pPr marL="171450" indent="-171450" algn="l" eaLnBrk="0" hangingPunct="0">
              <a:buFont typeface="Arial" pitchFamily="34" charset="0"/>
              <a:buChar char="•"/>
            </a:pPr>
            <a:r>
              <a:rPr lang="en-US" sz="2400" dirty="0"/>
              <a:t>Raise your left hand if you think B Wins</a:t>
            </a:r>
          </a:p>
          <a:p>
            <a:pPr marL="171450" indent="-171450" algn="l" eaLnBrk="0" hangingPunct="0">
              <a:buFont typeface="Arial" pitchFamily="34" charset="0"/>
              <a:buChar char="•"/>
            </a:pPr>
            <a:r>
              <a:rPr lang="en-US" sz="2400" dirty="0"/>
              <a:t>Don’t raise your hand if they are the about the same</a:t>
            </a:r>
          </a:p>
        </p:txBody>
      </p:sp>
      <p:pic>
        <p:nvPicPr>
          <p:cNvPr id="14" name="Picture 3" descr="cid:image006.jpg@01C8E0F2.5310B350"/>
          <p:cNvPicPr>
            <a:picLocks noChangeAspect="1" noChangeArrowheads="1"/>
          </p:cNvPicPr>
          <p:nvPr/>
        </p:nvPicPr>
        <p:blipFill>
          <a:blip r:embed="rId2" r:link="rId3"/>
          <a:srcRect/>
          <a:stretch>
            <a:fillRect/>
          </a:stretch>
        </p:blipFill>
        <p:spPr bwMode="auto">
          <a:xfrm>
            <a:off x="245761" y="1876425"/>
            <a:ext cx="5231204" cy="3690998"/>
          </a:xfrm>
          <a:prstGeom prst="rect">
            <a:avLst/>
          </a:prstGeom>
          <a:noFill/>
          <a:ln w="9525">
            <a:noFill/>
            <a:miter lim="800000"/>
            <a:headEnd/>
            <a:tailEnd/>
          </a:ln>
        </p:spPr>
      </p:pic>
      <p:pic>
        <p:nvPicPr>
          <p:cNvPr id="15" name="Picture 4" descr="cid:image002.jpg@01C8E0F2.5310B350"/>
          <p:cNvPicPr>
            <a:picLocks noChangeAspect="1" noChangeArrowheads="1"/>
          </p:cNvPicPr>
          <p:nvPr/>
        </p:nvPicPr>
        <p:blipFill>
          <a:blip r:embed="rId4" r:link="rId5"/>
          <a:srcRect/>
          <a:stretch>
            <a:fillRect/>
          </a:stretch>
        </p:blipFill>
        <p:spPr bwMode="auto">
          <a:xfrm>
            <a:off x="6593359" y="1898890"/>
            <a:ext cx="4989203" cy="3668533"/>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39421954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EC’10 Cambridge Introduction</a:t>
            </a:r>
          </a:p>
        </p:txBody>
      </p:sp>
      <p:sp>
        <p:nvSpPr>
          <p:cNvPr id="3" name="Content Placeholder 2"/>
          <p:cNvSpPr>
            <a:spLocks noGrp="1"/>
          </p:cNvSpPr>
          <p:nvPr>
            <p:ph idx="1"/>
          </p:nvPr>
        </p:nvSpPr>
        <p:spPr>
          <a:xfrm>
            <a:off x="507868" y="1412875"/>
            <a:ext cx="11173090" cy="5022914"/>
          </a:xfrm>
        </p:spPr>
        <p:txBody>
          <a:bodyPr/>
          <a:lstStyle/>
          <a:p>
            <a:r>
              <a:rPr lang="en-US" dirty="0" smtClean="0"/>
              <a:t>I have three key lessons to share.</a:t>
            </a:r>
            <a:br>
              <a:rPr lang="en-US" dirty="0" smtClean="0"/>
            </a:br>
            <a:r>
              <a:rPr lang="en-US" dirty="0" smtClean="0"/>
              <a:t>We’ll first do a Cambridge version of them.</a:t>
            </a:r>
            <a:br>
              <a:rPr lang="en-US" dirty="0" smtClean="0"/>
            </a:br>
            <a:endParaRPr lang="en-US" dirty="0" smtClean="0"/>
          </a:p>
          <a:p>
            <a:r>
              <a:rPr lang="en-US" dirty="0" smtClean="0"/>
              <a:t>You’re responsible for operations of the traffic lights in Cambridge, and there’s one intersection where there are always problems with the light</a:t>
            </a:r>
          </a:p>
          <a:p>
            <a:r>
              <a:rPr lang="en-US" dirty="0" smtClean="0"/>
              <a:t>Do you</a:t>
            </a:r>
          </a:p>
          <a:p>
            <a:pPr lvl="1"/>
            <a:r>
              <a:rPr lang="en-US" dirty="0" smtClean="0"/>
              <a:t>A - Send an engineer to find the root cause, which is estimated to take a few days</a:t>
            </a:r>
          </a:p>
          <a:p>
            <a:pPr lvl="1"/>
            <a:r>
              <a:rPr lang="en-US" dirty="0" smtClean="0"/>
              <a:t>B – Put up a sign with a phone number to call when the lights don’t work</a:t>
            </a:r>
            <a:endParaRPr lang="en-US" dirty="0"/>
          </a:p>
        </p:txBody>
      </p:sp>
    </p:spTree>
    <p:extLst>
      <p:ext uri="{BB962C8B-B14F-4D97-AF65-F5344CB8AC3E}">
        <p14:creationId xmlns:p14="http://schemas.microsoft.com/office/powerpoint/2010/main" val="34314946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 Office Online</a:t>
            </a:r>
          </a:p>
        </p:txBody>
      </p:sp>
      <p:sp>
        <p:nvSpPr>
          <p:cNvPr id="3" name="Content Placeholder 2"/>
          <p:cNvSpPr>
            <a:spLocks noGrp="1"/>
          </p:cNvSpPr>
          <p:nvPr>
            <p:ph idx="1"/>
          </p:nvPr>
        </p:nvSpPr>
        <p:spPr>
          <a:xfrm>
            <a:off x="507868" y="1412875"/>
            <a:ext cx="11173090" cy="4678204"/>
          </a:xfrm>
        </p:spPr>
        <p:txBody>
          <a:bodyPr/>
          <a:lstStyle/>
          <a:p>
            <a:r>
              <a:rPr lang="en-US" dirty="0" smtClean="0"/>
              <a:t>If  you did not raise a hand, please sit down</a:t>
            </a:r>
          </a:p>
          <a:p>
            <a:r>
              <a:rPr lang="en-US" dirty="0" smtClean="0"/>
              <a:t>If you raised your left hand, please sit down</a:t>
            </a:r>
          </a:p>
          <a:p>
            <a:r>
              <a:rPr lang="en-US" dirty="0" smtClean="0"/>
              <a:t>B was 64% worse</a:t>
            </a:r>
          </a:p>
          <a:p>
            <a:endParaRPr lang="en-US" dirty="0"/>
          </a:p>
          <a:p>
            <a:r>
              <a:rPr lang="en-US" dirty="0" smtClean="0"/>
              <a:t>What % of the audience is still standing?</a:t>
            </a:r>
            <a:endParaRPr lang="en-US" dirty="0"/>
          </a:p>
          <a:p>
            <a:r>
              <a:rPr lang="en-US" dirty="0" smtClean="0"/>
              <a:t>Humbling</a:t>
            </a:r>
            <a:r>
              <a:rPr lang="en-US" dirty="0" smtClean="0"/>
              <a:t>! </a:t>
            </a:r>
          </a:p>
          <a:p>
            <a:r>
              <a:rPr lang="en-US" dirty="0" smtClean="0"/>
              <a:t>Remember lessons #2 and #3: get the data and prepare to be humbled</a:t>
            </a:r>
            <a:endParaRPr lang="en-US" dirty="0" smtClean="0"/>
          </a:p>
          <a:p>
            <a:pPr>
              <a:buFont typeface="Wingdings" pitchFamily="2" charset="2"/>
              <a:buNone/>
            </a:pPr>
            <a:endParaRPr lang="en-US" dirty="0" smtClean="0"/>
          </a:p>
        </p:txBody>
      </p:sp>
      <p:sp>
        <p:nvSpPr>
          <p:cNvPr id="7173" name="Slide Number Placeholder 4"/>
          <p:cNvSpPr>
            <a:spLocks noGrp="1"/>
          </p:cNvSpPr>
          <p:nvPr>
            <p:ph type="sldNum" sz="quarter" idx="4294967295"/>
          </p:nvPr>
        </p:nvSpPr>
        <p:spPr>
          <a:xfrm>
            <a:off x="11477810" y="0"/>
            <a:ext cx="711015" cy="304800"/>
          </a:xfrm>
          <a:prstGeom prst="rect">
            <a:avLst/>
          </a:prstGeom>
        </p:spPr>
        <p:txBody>
          <a:bodyPr/>
          <a:lstStyle/>
          <a:p>
            <a:pPr>
              <a:defRPr/>
            </a:pPr>
            <a:fld id="{CEF2B103-28CA-41DD-BE4A-BAB4686D1F69}" type="slidenum">
              <a:rPr lang="en-US" smtClean="0"/>
              <a:pPr>
                <a:defRPr/>
              </a:pPr>
              <a:t>20</a:t>
            </a:fld>
            <a:endParaRPr lang="en-US" smtClean="0"/>
          </a:p>
        </p:txBody>
      </p:sp>
    </p:spTree>
    <p:extLst>
      <p:ext uri="{BB962C8B-B14F-4D97-AF65-F5344CB8AC3E}">
        <p14:creationId xmlns:p14="http://schemas.microsoft.com/office/powerpoint/2010/main" val="38185127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294967295"/>
          </p:nvPr>
        </p:nvSpPr>
        <p:spPr>
          <a:xfrm>
            <a:off x="11477810" y="0"/>
            <a:ext cx="711015" cy="304800"/>
          </a:xfrm>
          <a:prstGeom prst="rect">
            <a:avLst/>
          </a:prstGeom>
        </p:spPr>
        <p:txBody>
          <a:bodyPr/>
          <a:lstStyle/>
          <a:p>
            <a:fld id="{79D74314-F505-4AB6-8BB4-936025C49E10}" type="slidenum">
              <a:rPr lang="en-US"/>
              <a:pPr/>
              <a:t>21</a:t>
            </a:fld>
            <a:endParaRPr lang="en-US"/>
          </a:p>
        </p:txBody>
      </p:sp>
      <p:sp>
        <p:nvSpPr>
          <p:cNvPr id="130050" name="Rectangle 2"/>
          <p:cNvSpPr>
            <a:spLocks noGrp="1" noChangeArrowheads="1"/>
          </p:cNvSpPr>
          <p:nvPr>
            <p:ph type="title"/>
          </p:nvPr>
        </p:nvSpPr>
        <p:spPr/>
        <p:txBody>
          <a:bodyPr/>
          <a:lstStyle/>
          <a:p>
            <a:r>
              <a:rPr lang="en-US" dirty="0" err="1"/>
              <a:t>Twyman’s</a:t>
            </a:r>
            <a:r>
              <a:rPr lang="en-US" dirty="0"/>
              <a:t> Law</a:t>
            </a:r>
          </a:p>
        </p:txBody>
      </p:sp>
      <p:sp>
        <p:nvSpPr>
          <p:cNvPr id="130051" name="Rectangle 3"/>
          <p:cNvSpPr>
            <a:spLocks noGrp="1" noChangeArrowheads="1"/>
          </p:cNvSpPr>
          <p:nvPr>
            <p:ph type="body" idx="1"/>
          </p:nvPr>
        </p:nvSpPr>
        <p:spPr>
          <a:xfrm>
            <a:off x="1240852" y="1082234"/>
            <a:ext cx="8933296" cy="886397"/>
          </a:xfrm>
        </p:spPr>
        <p:txBody>
          <a:bodyPr/>
          <a:lstStyle/>
          <a:p>
            <a:pPr marL="0" indent="0" algn="ctr">
              <a:spcBef>
                <a:spcPct val="50000"/>
              </a:spcBef>
              <a:buClrTx/>
              <a:buSzTx/>
              <a:buFontTx/>
              <a:buNone/>
            </a:pPr>
            <a:r>
              <a:rPr lang="en-US" i="1" dirty="0" smtClean="0"/>
              <a:t>Any statistic that appears interesting</a:t>
            </a:r>
            <a:br>
              <a:rPr lang="en-US" i="1" dirty="0" smtClean="0"/>
            </a:br>
            <a:r>
              <a:rPr lang="en-US" i="1" dirty="0" smtClean="0"/>
              <a:t>is almost certainly a mistake</a:t>
            </a:r>
            <a:endParaRPr lang="en-US" i="1" dirty="0"/>
          </a:p>
        </p:txBody>
      </p:sp>
      <p:sp>
        <p:nvSpPr>
          <p:cNvPr id="130053" name="Rectangle 5"/>
          <p:cNvSpPr>
            <a:spLocks noChangeArrowheads="1"/>
          </p:cNvSpPr>
          <p:nvPr/>
        </p:nvSpPr>
        <p:spPr bwMode="auto">
          <a:xfrm>
            <a:off x="507868" y="2667000"/>
            <a:ext cx="11376237"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buClr>
                <a:srgbClr val="9999FF"/>
              </a:buClr>
              <a:buSzPct val="70000"/>
              <a:buFont typeface="Wingdings" pitchFamily="2" charset="2"/>
              <a:buChar char="l"/>
            </a:pPr>
            <a:endParaRPr lang="en-US" sz="2800" b="1">
              <a:latin typeface="Arial" pitchFamily="34" charset="0"/>
            </a:endParaRPr>
          </a:p>
        </p:txBody>
      </p:sp>
      <p:sp>
        <p:nvSpPr>
          <p:cNvPr id="130054" name="Rectangle 6"/>
          <p:cNvSpPr>
            <a:spLocks noChangeArrowheads="1"/>
          </p:cNvSpPr>
          <p:nvPr/>
        </p:nvSpPr>
        <p:spPr bwMode="auto">
          <a:xfrm>
            <a:off x="304719" y="2069938"/>
            <a:ext cx="11579385" cy="478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buClr>
                <a:srgbClr val="9999FF"/>
              </a:buClr>
              <a:buSzPct val="70000"/>
              <a:buFont typeface="Wingdings" pitchFamily="2" charset="2"/>
              <a:buChar char="l"/>
            </a:pPr>
            <a:r>
              <a:rPr lang="en-US" sz="3200" dirty="0" smtClean="0"/>
              <a:t>If something is “amazing,” find the flaw!</a:t>
            </a:r>
            <a:endParaRPr lang="en-US" sz="3200" dirty="0"/>
          </a:p>
          <a:p>
            <a:pPr marL="342900" indent="-342900">
              <a:spcBef>
                <a:spcPct val="20000"/>
              </a:spcBef>
              <a:buClr>
                <a:srgbClr val="9999FF"/>
              </a:buClr>
              <a:buSzPct val="70000"/>
              <a:buFont typeface="Wingdings" pitchFamily="2" charset="2"/>
              <a:buChar char="l"/>
            </a:pPr>
            <a:r>
              <a:rPr lang="en-US" sz="3200" dirty="0" smtClean="0"/>
              <a:t>Examples</a:t>
            </a:r>
          </a:p>
          <a:p>
            <a:pPr marL="800082" lvl="1" indent="-342900">
              <a:spcBef>
                <a:spcPct val="20000"/>
              </a:spcBef>
              <a:buClr>
                <a:srgbClr val="9999FF"/>
              </a:buClr>
              <a:buSzPct val="70000"/>
              <a:buFont typeface="Wingdings" pitchFamily="2" charset="2"/>
              <a:buChar char="l"/>
            </a:pPr>
            <a:r>
              <a:rPr lang="en-US" sz="2800" dirty="0" smtClean="0"/>
              <a:t>If you have a mandatory birth date field and people think it’s unnecessary, you’ll find lots of 11/11/11 or 01/01/01</a:t>
            </a:r>
          </a:p>
          <a:p>
            <a:pPr marL="800082" lvl="1" indent="-342900">
              <a:spcBef>
                <a:spcPct val="20000"/>
              </a:spcBef>
              <a:buClr>
                <a:srgbClr val="9999FF"/>
              </a:buClr>
              <a:buSzPct val="70000"/>
              <a:buFont typeface="Wingdings" pitchFamily="2" charset="2"/>
              <a:buChar char="l"/>
            </a:pPr>
            <a:r>
              <a:rPr lang="en-US" sz="2800" dirty="0" smtClean="0"/>
              <a:t>If you have an optional drop down, do not default to the first alphabetical entry, or you’ll have lots jobs = Astronaut</a:t>
            </a:r>
          </a:p>
          <a:p>
            <a:pPr marL="342900" indent="-342900">
              <a:spcBef>
                <a:spcPct val="20000"/>
              </a:spcBef>
              <a:buClr>
                <a:srgbClr val="9999FF"/>
              </a:buClr>
              <a:buSzPct val="70000"/>
              <a:buFont typeface="Wingdings" pitchFamily="2" charset="2"/>
              <a:buChar char="l"/>
            </a:pPr>
            <a:r>
              <a:rPr lang="en-US" sz="3200" dirty="0" smtClean="0"/>
              <a:t>The previous Office example assumes click maps to revenue.</a:t>
            </a:r>
            <a:br>
              <a:rPr lang="en-US" sz="3200" dirty="0" smtClean="0"/>
            </a:br>
            <a:r>
              <a:rPr lang="en-US" sz="3200" dirty="0" smtClean="0"/>
              <a:t>Seemed reasonable, but when the results look so extreme, find the flaw (conversion rate is not the same; see why?)</a:t>
            </a:r>
          </a:p>
          <a:p>
            <a:pPr lvl="2">
              <a:spcBef>
                <a:spcPct val="20000"/>
              </a:spcBef>
              <a:buClr>
                <a:srgbClr val="9999FF"/>
              </a:buClr>
              <a:buSzPct val="70000"/>
            </a:pPr>
            <a:endParaRPr lang="en-US" sz="2000" dirty="0"/>
          </a:p>
          <a:p>
            <a:pPr marL="342900" indent="-342900">
              <a:spcBef>
                <a:spcPct val="20000"/>
              </a:spcBef>
              <a:buClr>
                <a:srgbClr val="9999FF"/>
              </a:buClr>
              <a:buSzPct val="70000"/>
              <a:buFont typeface="Wingdings" pitchFamily="2" charset="2"/>
              <a:buChar char="l"/>
            </a:pPr>
            <a:endParaRPr lang="en-US" sz="3200" dirty="0"/>
          </a:p>
        </p:txBody>
      </p:sp>
    </p:spTree>
    <p:extLst>
      <p:ext uri="{BB962C8B-B14F-4D97-AF65-F5344CB8AC3E}">
        <p14:creationId xmlns:p14="http://schemas.microsoft.com/office/powerpoint/2010/main" val="40090224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0054">
                                            <p:txEl>
                                              <p:pRg st="0" end="0"/>
                                            </p:txEl>
                                          </p:spTgt>
                                        </p:tgtEl>
                                        <p:attrNameLst>
                                          <p:attrName>style.visibility</p:attrName>
                                        </p:attrNameLst>
                                      </p:cBhvr>
                                      <p:to>
                                        <p:strVal val="visible"/>
                                      </p:to>
                                    </p:set>
                                    <p:animEffect transition="in" filter="fade">
                                      <p:cBhvr>
                                        <p:cTn id="7" dur="500"/>
                                        <p:tgtEl>
                                          <p:spTgt spid="1300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0054">
                                            <p:txEl>
                                              <p:pRg st="1" end="1"/>
                                            </p:txEl>
                                          </p:spTgt>
                                        </p:tgtEl>
                                        <p:attrNameLst>
                                          <p:attrName>style.visibility</p:attrName>
                                        </p:attrNameLst>
                                      </p:cBhvr>
                                      <p:to>
                                        <p:strVal val="visible"/>
                                      </p:to>
                                    </p:set>
                                    <p:animEffect transition="in" filter="fade">
                                      <p:cBhvr>
                                        <p:cTn id="12" dur="500"/>
                                        <p:tgtEl>
                                          <p:spTgt spid="13005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0054">
                                            <p:txEl>
                                              <p:pRg st="2" end="2"/>
                                            </p:txEl>
                                          </p:spTgt>
                                        </p:tgtEl>
                                        <p:attrNameLst>
                                          <p:attrName>style.visibility</p:attrName>
                                        </p:attrNameLst>
                                      </p:cBhvr>
                                      <p:to>
                                        <p:strVal val="visible"/>
                                      </p:to>
                                    </p:set>
                                    <p:animEffect transition="in" filter="fade">
                                      <p:cBhvr>
                                        <p:cTn id="15" dur="500"/>
                                        <p:tgtEl>
                                          <p:spTgt spid="13005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0054">
                                            <p:txEl>
                                              <p:pRg st="3" end="3"/>
                                            </p:txEl>
                                          </p:spTgt>
                                        </p:tgtEl>
                                        <p:attrNameLst>
                                          <p:attrName>style.visibility</p:attrName>
                                        </p:attrNameLst>
                                      </p:cBhvr>
                                      <p:to>
                                        <p:strVal val="visible"/>
                                      </p:to>
                                    </p:set>
                                    <p:animEffect transition="in" filter="fade">
                                      <p:cBhvr>
                                        <p:cTn id="18" dur="500"/>
                                        <p:tgtEl>
                                          <p:spTgt spid="13005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0054">
                                            <p:txEl>
                                              <p:pRg st="4" end="4"/>
                                            </p:txEl>
                                          </p:spTgt>
                                        </p:tgtEl>
                                        <p:attrNameLst>
                                          <p:attrName>style.visibility</p:attrName>
                                        </p:attrNameLst>
                                      </p:cBhvr>
                                      <p:to>
                                        <p:strVal val="visible"/>
                                      </p:to>
                                    </p:set>
                                    <p:animEffect transition="in" filter="fade">
                                      <p:cBhvr>
                                        <p:cTn id="23" dur="500"/>
                                        <p:tgtEl>
                                          <p:spTgt spid="1300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5020" cy="1218795"/>
          </a:xfrm>
        </p:spPr>
        <p:txBody>
          <a:bodyPr/>
          <a:lstStyle/>
          <a:p>
            <a:r>
              <a:rPr lang="en-US" sz="4400" dirty="0" smtClean="0"/>
              <a:t>Hard to Assess the Value of Ideas:</a:t>
            </a:r>
            <a:br>
              <a:rPr lang="en-US" sz="4400" dirty="0" smtClean="0"/>
            </a:br>
            <a:r>
              <a:rPr lang="en-US" sz="4400" dirty="0" smtClean="0"/>
              <a:t>Data Trumps Intuition</a:t>
            </a:r>
            <a:endParaRPr lang="en-US" sz="4400" dirty="0"/>
          </a:p>
        </p:txBody>
      </p:sp>
      <p:sp>
        <p:nvSpPr>
          <p:cNvPr id="3" name="Content Placeholder 2"/>
          <p:cNvSpPr>
            <a:spLocks noGrp="1"/>
          </p:cNvSpPr>
          <p:nvPr>
            <p:ph idx="1"/>
          </p:nvPr>
        </p:nvSpPr>
        <p:spPr>
          <a:xfrm>
            <a:off x="150812" y="1524000"/>
            <a:ext cx="11947587" cy="5182957"/>
          </a:xfrm>
        </p:spPr>
        <p:txBody>
          <a:bodyPr/>
          <a:lstStyle/>
          <a:p>
            <a:r>
              <a:rPr lang="en-US" dirty="0" err="1" smtClean="0"/>
              <a:t>QualPro</a:t>
            </a:r>
            <a:r>
              <a:rPr lang="en-US" dirty="0" smtClean="0"/>
              <a:t> tested 150,000 ideas over 22 years</a:t>
            </a:r>
          </a:p>
          <a:p>
            <a:pPr lvl="1"/>
            <a:r>
              <a:rPr lang="en-US" dirty="0" smtClean="0"/>
              <a:t>75 percent of important business decisions and</a:t>
            </a:r>
            <a:br>
              <a:rPr lang="en-US" dirty="0" smtClean="0"/>
            </a:br>
            <a:r>
              <a:rPr lang="en-US" dirty="0" smtClean="0"/>
              <a:t>business improvement ideas either have no impact on</a:t>
            </a:r>
            <a:br>
              <a:rPr lang="en-US" dirty="0" smtClean="0"/>
            </a:br>
            <a:r>
              <a:rPr lang="en-US" dirty="0" smtClean="0"/>
              <a:t>performance or actually hurt performance…</a:t>
            </a:r>
          </a:p>
          <a:p>
            <a:r>
              <a:rPr lang="en-US" dirty="0"/>
              <a:t>At Amazon, half of the experiments failed to show </a:t>
            </a:r>
            <a:r>
              <a:rPr lang="en-US" dirty="0" smtClean="0"/>
              <a:t>improvement</a:t>
            </a:r>
          </a:p>
          <a:p>
            <a:r>
              <a:rPr lang="en-US" dirty="0" smtClean="0"/>
              <a:t>Based on experiments with ExP at Microsoft</a:t>
            </a:r>
          </a:p>
          <a:p>
            <a:pPr lvl="1"/>
            <a:r>
              <a:rPr lang="en-US" dirty="0" smtClean="0"/>
              <a:t>1/3 of ideas were positive ideas and statistically significant</a:t>
            </a:r>
          </a:p>
          <a:p>
            <a:pPr lvl="1"/>
            <a:r>
              <a:rPr lang="en-US" dirty="0" smtClean="0"/>
              <a:t>1/3 of ideas were flat: no statistically significant difference</a:t>
            </a:r>
          </a:p>
          <a:p>
            <a:pPr lvl="1"/>
            <a:r>
              <a:rPr lang="en-US" dirty="0" smtClean="0"/>
              <a:t>1/3 of ideas were negative and statistically significant</a:t>
            </a:r>
          </a:p>
          <a:p>
            <a:r>
              <a:rPr lang="en-US" dirty="0" smtClean="0"/>
              <a:t>Our intuition is poor: 2/3</a:t>
            </a:r>
            <a:r>
              <a:rPr lang="en-US" baseline="30000" dirty="0" smtClean="0"/>
              <a:t>rd</a:t>
            </a:r>
            <a:r>
              <a:rPr lang="en-US" dirty="0" smtClean="0"/>
              <a:t> of ideas do not improve the</a:t>
            </a:r>
            <a:br>
              <a:rPr lang="en-US" dirty="0" smtClean="0"/>
            </a:br>
            <a:r>
              <a:rPr lang="en-US" dirty="0" smtClean="0"/>
              <a:t>metric(s) they were designed to improve.  Humbling!</a:t>
            </a:r>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22</a:t>
            </a:fld>
            <a:endParaRPr lang="en-US"/>
          </a:p>
        </p:txBody>
      </p:sp>
      <p:pic>
        <p:nvPicPr>
          <p:cNvPr id="8" name="Picture 2"/>
          <p:cNvPicPr>
            <a:picLocks noChangeAspect="1" noChangeArrowheads="1"/>
          </p:cNvPicPr>
          <p:nvPr/>
        </p:nvPicPr>
        <p:blipFill>
          <a:blip r:embed="rId3" cstate="print"/>
          <a:srcRect/>
          <a:stretch>
            <a:fillRect/>
          </a:stretch>
        </p:blipFill>
        <p:spPr bwMode="auto">
          <a:xfrm>
            <a:off x="10699667" y="962056"/>
            <a:ext cx="1489157" cy="224327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2000"/>
                                        <p:tgtEl>
                                          <p:spTgt spid="3">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2000"/>
                                        <p:tgtEl>
                                          <p:spTgt spid="3">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20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Lessons</a:t>
            </a:r>
            <a:endParaRPr lang="en-US" dirty="0"/>
          </a:p>
        </p:txBody>
      </p:sp>
      <p:sp>
        <p:nvSpPr>
          <p:cNvPr id="3" name="Content Placeholder 2"/>
          <p:cNvSpPr>
            <a:spLocks noGrp="1"/>
          </p:cNvSpPr>
          <p:nvPr>
            <p:ph idx="1"/>
          </p:nvPr>
        </p:nvSpPr>
        <p:spPr>
          <a:xfrm>
            <a:off x="329738" y="1270371"/>
            <a:ext cx="11173090" cy="5416868"/>
          </a:xfrm>
        </p:spPr>
        <p:txBody>
          <a:bodyPr/>
          <a:lstStyle/>
          <a:p>
            <a:r>
              <a:rPr lang="en-US" dirty="0" smtClean="0"/>
              <a:t>Avoid the temptation to try and build optimal features through extensive planning without early testing of ideas</a:t>
            </a:r>
          </a:p>
          <a:p>
            <a:r>
              <a:rPr lang="en-US" dirty="0" smtClean="0"/>
              <a:t>Experiment often</a:t>
            </a:r>
          </a:p>
          <a:p>
            <a:pPr lvl="1"/>
            <a:r>
              <a:rPr lang="en-US" i="1" dirty="0" smtClean="0"/>
              <a:t>To have a great idea, have a lot of them -- </a:t>
            </a:r>
            <a:r>
              <a:rPr lang="en-US" dirty="0" smtClean="0"/>
              <a:t>Thomas Edison</a:t>
            </a:r>
          </a:p>
          <a:p>
            <a:pPr lvl="1"/>
            <a:r>
              <a:rPr lang="en-US" i="1" dirty="0" smtClean="0"/>
              <a:t>If you have to kiss a lot of frogs to find a prince, </a:t>
            </a:r>
            <a:br>
              <a:rPr lang="en-US" i="1" dirty="0" smtClean="0"/>
            </a:br>
            <a:r>
              <a:rPr lang="en-US" i="1" dirty="0" smtClean="0"/>
              <a:t>find more frogs and kiss them faster and faster </a:t>
            </a:r>
            <a:br>
              <a:rPr lang="en-US" i="1" dirty="0" smtClean="0"/>
            </a:br>
            <a:r>
              <a:rPr lang="en-US" dirty="0" smtClean="0"/>
              <a:t>  -- Mike Moran, Do it Wrong Quickly</a:t>
            </a:r>
          </a:p>
          <a:p>
            <a:r>
              <a:rPr lang="en-US" dirty="0" smtClean="0"/>
              <a:t>Try radical ideas.  You may be surprised</a:t>
            </a:r>
          </a:p>
          <a:p>
            <a:pPr lvl="1"/>
            <a:r>
              <a:rPr lang="en-US" dirty="0" smtClean="0"/>
              <a:t>Doubly true if it’s cheap to implement (e.g., shopping cart recommendations)</a:t>
            </a:r>
          </a:p>
          <a:p>
            <a:pPr lvl="1"/>
            <a:r>
              <a:rPr lang="en-US" i="1" dirty="0" smtClean="0"/>
              <a:t>If you're not prepared to be wrong, you'll never come up</a:t>
            </a:r>
            <a:br>
              <a:rPr lang="en-US" i="1" dirty="0" smtClean="0"/>
            </a:br>
            <a:r>
              <a:rPr lang="en-US" i="1" dirty="0" smtClean="0"/>
              <a:t>with  anything original</a:t>
            </a:r>
            <a:r>
              <a:rPr lang="en-US" dirty="0" smtClean="0"/>
              <a:t> – </a:t>
            </a:r>
            <a:r>
              <a:rPr lang="en-US" dirty="0" smtClean="0">
                <a:hlinkClick r:id="rId2"/>
              </a:rPr>
              <a:t>Sir Ken Robinson</a:t>
            </a:r>
            <a:r>
              <a:rPr lang="en-US" dirty="0" smtClean="0"/>
              <a:t>, TED 2006</a:t>
            </a:r>
          </a:p>
        </p:txBody>
      </p:sp>
      <p:pic>
        <p:nvPicPr>
          <p:cNvPr id="1027" name="Picture 3"/>
          <p:cNvPicPr>
            <a:picLocks noChangeAspect="1" noChangeArrowheads="1"/>
          </p:cNvPicPr>
          <p:nvPr/>
        </p:nvPicPr>
        <p:blipFill>
          <a:blip r:embed="rId3"/>
          <a:srcRect/>
          <a:stretch>
            <a:fillRect/>
          </a:stretch>
        </p:blipFill>
        <p:spPr bwMode="auto">
          <a:xfrm>
            <a:off x="10769600" y="3213100"/>
            <a:ext cx="1263650" cy="1677248"/>
          </a:xfrm>
          <a:prstGeom prst="rect">
            <a:avLst/>
          </a:prstGeom>
          <a:noFill/>
          <a:ln w="9525">
            <a:noFill/>
            <a:miter lim="800000"/>
            <a:headEnd/>
            <a:tailEnd/>
          </a:ln>
        </p:spPr>
      </p:pic>
    </p:spTree>
    <p:extLst>
      <p:ext uri="{BB962C8B-B14F-4D97-AF65-F5344CB8AC3E}">
        <p14:creationId xmlns:p14="http://schemas.microsoft.com/office/powerpoint/2010/main" val="13360493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OEC</a:t>
            </a:r>
            <a:endParaRPr lang="en-US" dirty="0"/>
          </a:p>
        </p:txBody>
      </p:sp>
      <p:sp>
        <p:nvSpPr>
          <p:cNvPr id="3" name="Content Placeholder 2"/>
          <p:cNvSpPr>
            <a:spLocks noGrp="1"/>
          </p:cNvSpPr>
          <p:nvPr>
            <p:ph idx="1"/>
          </p:nvPr>
        </p:nvSpPr>
        <p:spPr>
          <a:xfrm>
            <a:off x="412642" y="1409700"/>
            <a:ext cx="11776182" cy="5484578"/>
          </a:xfrm>
        </p:spPr>
        <p:txBody>
          <a:bodyPr/>
          <a:lstStyle/>
          <a:p>
            <a:r>
              <a:rPr lang="en-US" dirty="0" smtClean="0"/>
              <a:t>If you remember one thing from this talk, remember this point</a:t>
            </a:r>
          </a:p>
          <a:p>
            <a:r>
              <a:rPr lang="en-US" dirty="0" smtClean="0"/>
              <a:t>OEC = Overall Evaluation Criterion</a:t>
            </a:r>
          </a:p>
          <a:p>
            <a:pPr lvl="1"/>
            <a:r>
              <a:rPr lang="en-US" dirty="0" smtClean="0"/>
              <a:t>Agree early on what you are optimizing</a:t>
            </a:r>
          </a:p>
          <a:p>
            <a:pPr lvl="1"/>
            <a:r>
              <a:rPr lang="en-US" dirty="0" smtClean="0"/>
              <a:t>Getting agreement on the OEC in the org is  a huge step forward</a:t>
            </a:r>
          </a:p>
          <a:p>
            <a:pPr lvl="1"/>
            <a:r>
              <a:rPr lang="en-US" dirty="0" smtClean="0"/>
              <a:t>Suggestion: optimize for customer lifetime value, not immediate short-term revenue</a:t>
            </a:r>
          </a:p>
          <a:p>
            <a:pPr lvl="1"/>
            <a:r>
              <a:rPr lang="en-US" dirty="0" smtClean="0"/>
              <a:t>Criterion could be weighted sum of factors, such as</a:t>
            </a:r>
          </a:p>
          <a:p>
            <a:pPr lvl="2"/>
            <a:r>
              <a:rPr lang="en-US" dirty="0" smtClean="0"/>
              <a:t>Time on site (per time period, say week or month)</a:t>
            </a:r>
          </a:p>
          <a:p>
            <a:pPr lvl="2"/>
            <a:r>
              <a:rPr lang="en-US" dirty="0" smtClean="0"/>
              <a:t>Visit frequency </a:t>
            </a:r>
          </a:p>
          <a:p>
            <a:pPr lvl="1"/>
            <a:r>
              <a:rPr lang="en-US" dirty="0" smtClean="0"/>
              <a:t>Report many other metrics for diagnostics, i.e., to understand the why the OEC changed and raise new hypotheses</a:t>
            </a:r>
            <a:endParaRPr lang="en-US" dirty="0"/>
          </a:p>
          <a:p>
            <a:endParaRPr lang="en-US" dirty="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24</a:t>
            </a:fld>
            <a:endParaRPr lang="en-US"/>
          </a:p>
        </p:txBody>
      </p:sp>
    </p:spTree>
    <p:extLst>
      <p:ext uri="{BB962C8B-B14F-4D97-AF65-F5344CB8AC3E}">
        <p14:creationId xmlns:p14="http://schemas.microsoft.com/office/powerpoint/2010/main" val="126067075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42523" y="1137333"/>
            <a:ext cx="11376237" cy="2954655"/>
          </a:xfrm>
        </p:spPr>
        <p:txBody>
          <a:bodyPr/>
          <a:lstStyle/>
          <a:p>
            <a:r>
              <a:rPr lang="en-US" dirty="0" smtClean="0">
                <a:solidFill>
                  <a:srgbClr val="92D050"/>
                </a:solidFill>
              </a:rPr>
              <a:t>Controlled Experiments in one slide</a:t>
            </a:r>
          </a:p>
          <a:p>
            <a:r>
              <a:rPr lang="en-US" dirty="0" smtClean="0">
                <a:solidFill>
                  <a:srgbClr val="92D050"/>
                </a:solidFill>
              </a:rPr>
              <a:t>Examples: you’re the decision maker</a:t>
            </a:r>
          </a:p>
          <a:p>
            <a:r>
              <a:rPr lang="en-US" dirty="0" smtClean="0"/>
              <a:t>Cultural evolution: hubris, insight through measurement, </a:t>
            </a:r>
            <a:r>
              <a:rPr lang="en-US" dirty="0"/>
              <a:t>Semmelweis reflex, fundamental </a:t>
            </a:r>
            <a:r>
              <a:rPr lang="en-US" dirty="0" smtClean="0"/>
              <a:t>understanding</a:t>
            </a:r>
          </a:p>
          <a:p>
            <a:r>
              <a:rPr lang="en-US" dirty="0"/>
              <a:t>Quick overview of pros/cons of controlled experiments</a:t>
            </a:r>
            <a:br>
              <a:rPr lang="en-US" dirty="0"/>
            </a:br>
            <a:endParaRPr lang="en-US" dirty="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25</a:t>
            </a:fld>
            <a:endParaRPr lang="en-US"/>
          </a:p>
        </p:txBody>
      </p:sp>
      <p:sp>
        <p:nvSpPr>
          <p:cNvPr id="6" name="Notched Right Arrow 5"/>
          <p:cNvSpPr/>
          <p:nvPr/>
        </p:nvSpPr>
        <p:spPr bwMode="auto">
          <a:xfrm rot="10800000">
            <a:off x="11086743" y="2197685"/>
            <a:ext cx="978408" cy="484632"/>
          </a:xfrm>
          <a:prstGeom prst="notched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344610162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Cultural Challenge</a:t>
            </a:r>
            <a:endParaRPr lang="en-US" dirty="0"/>
          </a:p>
        </p:txBody>
      </p:sp>
      <p:sp>
        <p:nvSpPr>
          <p:cNvPr id="3" name="Content Placeholder 2"/>
          <p:cNvSpPr>
            <a:spLocks noGrp="1"/>
          </p:cNvSpPr>
          <p:nvPr>
            <p:ph idx="1"/>
          </p:nvPr>
        </p:nvSpPr>
        <p:spPr>
          <a:xfrm>
            <a:off x="304721" y="2281237"/>
            <a:ext cx="11636520" cy="5379934"/>
          </a:xfrm>
        </p:spPr>
        <p:txBody>
          <a:bodyPr/>
          <a:lstStyle/>
          <a:p>
            <a:r>
              <a:rPr lang="en-US" dirty="0" smtClean="0"/>
              <a:t>Why people/orgs avoid controlled experiments</a:t>
            </a:r>
          </a:p>
          <a:p>
            <a:pPr lvl="1"/>
            <a:r>
              <a:rPr lang="en-US" dirty="0" smtClean="0"/>
              <a:t>Some believe it threatens their job as decision makers</a:t>
            </a:r>
          </a:p>
          <a:p>
            <a:pPr lvl="1"/>
            <a:r>
              <a:rPr lang="en-US" dirty="0" smtClean="0"/>
              <a:t>At Microsoft, program managers select the next set of features to develop. Proposing several alternatives and admitting you don’t know which is best is hard</a:t>
            </a:r>
          </a:p>
          <a:p>
            <a:pPr lvl="1"/>
            <a:r>
              <a:rPr lang="en-US" dirty="0" smtClean="0"/>
              <a:t>Editors and designers get paid to select a great design</a:t>
            </a:r>
          </a:p>
          <a:p>
            <a:pPr lvl="1"/>
            <a:r>
              <a:rPr lang="en-US" dirty="0" smtClean="0"/>
              <a:t>Failures of ideas may hurt image and professional standing.</a:t>
            </a:r>
            <a:br>
              <a:rPr lang="en-US" dirty="0" smtClean="0"/>
            </a:br>
            <a:r>
              <a:rPr lang="en-US" dirty="0" smtClean="0"/>
              <a:t>It’s easier to declare success when the feature launches</a:t>
            </a:r>
          </a:p>
          <a:p>
            <a:pPr lvl="1"/>
            <a:r>
              <a:rPr lang="en-US" dirty="0" smtClean="0"/>
              <a:t>We’ve heard: “we know what to do.  It’s in our DNA,” and</a:t>
            </a:r>
            <a:br>
              <a:rPr lang="en-US" dirty="0" smtClean="0"/>
            </a:br>
            <a:r>
              <a:rPr lang="en-US" dirty="0" smtClean="0"/>
              <a:t>“why don’t we just do the right thing?”</a:t>
            </a:r>
          </a:p>
          <a:p>
            <a:pPr lvl="1"/>
            <a:endParaRPr lang="en-US" dirty="0" smtClean="0"/>
          </a:p>
          <a:p>
            <a:pPr>
              <a:buNone/>
            </a:pPr>
            <a:endParaRPr lang="en-US" dirty="0" smtClean="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26</a:t>
            </a:fld>
            <a:endParaRPr lang="en-US"/>
          </a:p>
        </p:txBody>
      </p:sp>
      <p:sp>
        <p:nvSpPr>
          <p:cNvPr id="6" name="TextBox 5"/>
          <p:cNvSpPr txBox="1"/>
          <p:nvPr/>
        </p:nvSpPr>
        <p:spPr>
          <a:xfrm>
            <a:off x="4666035" y="1114983"/>
            <a:ext cx="7218069" cy="1323439"/>
          </a:xfrm>
          <a:prstGeom prst="rect">
            <a:avLst/>
          </a:prstGeom>
          <a:noFill/>
        </p:spPr>
        <p:txBody>
          <a:bodyPr wrap="square" rtlCol="0">
            <a:spAutoFit/>
          </a:bodyPr>
          <a:lstStyle/>
          <a:p>
            <a:pPr algn="r"/>
            <a:r>
              <a:rPr lang="en-US" sz="2000" b="1" i="1" dirty="0" smtClean="0"/>
              <a:t>It is difficult to get a man to understand something when his salary depends upon his not understanding it. </a:t>
            </a:r>
            <a:br>
              <a:rPr lang="en-US" sz="2000" b="1" i="1" dirty="0" smtClean="0"/>
            </a:br>
            <a:r>
              <a:rPr lang="en-US" sz="2000" b="1" dirty="0" smtClean="0"/>
              <a:t>-- Upton Sinclair     </a:t>
            </a:r>
            <a:r>
              <a:rPr lang="en-US" sz="2000" b="1" i="1" dirty="0" smtClean="0"/>
              <a:t/>
            </a:r>
            <a:br>
              <a:rPr lang="en-US" sz="2000" b="1" i="1" dirty="0" smtClean="0"/>
            </a:br>
            <a:endParaRPr lang="en-US" sz="2000" b="1" i="1"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Stage 1: Hubris</a:t>
            </a:r>
            <a:endParaRPr lang="en-US" dirty="0"/>
          </a:p>
        </p:txBody>
      </p:sp>
      <p:sp>
        <p:nvSpPr>
          <p:cNvPr id="3" name="Content Placeholder 2"/>
          <p:cNvSpPr>
            <a:spLocks noGrp="1"/>
          </p:cNvSpPr>
          <p:nvPr>
            <p:ph idx="1"/>
          </p:nvPr>
        </p:nvSpPr>
        <p:spPr>
          <a:xfrm>
            <a:off x="285008" y="1016401"/>
            <a:ext cx="11614067" cy="5299912"/>
          </a:xfrm>
        </p:spPr>
        <p:txBody>
          <a:bodyPr/>
          <a:lstStyle/>
          <a:p>
            <a:r>
              <a:rPr lang="en-US" dirty="0" smtClean="0"/>
              <a:t>The org goes through stages in its cultural evolution</a:t>
            </a:r>
          </a:p>
          <a:p>
            <a:r>
              <a:rPr lang="en-US" dirty="0" smtClean="0"/>
              <a:t>Stage 1: we know what to do and we’re sure of it</a:t>
            </a:r>
          </a:p>
          <a:p>
            <a:pPr lvl="1"/>
            <a:r>
              <a:rPr lang="en-US" dirty="0" smtClean="0"/>
              <a:t>True story from 1849</a:t>
            </a:r>
            <a:endParaRPr lang="en-US" dirty="0"/>
          </a:p>
          <a:p>
            <a:pPr lvl="1"/>
            <a:r>
              <a:rPr lang="en-US" dirty="0" smtClean="0"/>
              <a:t>John Snow claimed that Cholera was caused by polluted water</a:t>
            </a:r>
          </a:p>
          <a:p>
            <a:pPr lvl="1"/>
            <a:r>
              <a:rPr lang="en-US" dirty="0" smtClean="0"/>
              <a:t>A landlord dismissed his tenants’ complaints that their water stank</a:t>
            </a:r>
          </a:p>
          <a:p>
            <a:pPr lvl="2"/>
            <a:r>
              <a:rPr lang="en-US" dirty="0" smtClean="0"/>
              <a:t>Even when Cholera was frequent among the tenants</a:t>
            </a:r>
          </a:p>
          <a:p>
            <a:pPr lvl="1"/>
            <a:r>
              <a:rPr lang="en-US" dirty="0" smtClean="0"/>
              <a:t>One day he drank a glass of his tenants’ water to show there was nothing wrong with it</a:t>
            </a:r>
          </a:p>
          <a:p>
            <a:r>
              <a:rPr lang="en-US" dirty="0" smtClean="0"/>
              <a:t>He died three days later</a:t>
            </a:r>
          </a:p>
          <a:p>
            <a:r>
              <a:rPr lang="en-US" dirty="0" smtClean="0"/>
              <a:t>That’s hubris.  Even if we’re sure of our ideas, evaluate them</a:t>
            </a:r>
          </a:p>
          <a:p>
            <a:r>
              <a:rPr lang="en-US" dirty="0" smtClean="0"/>
              <a:t>Controlled experiments are a powerful tool to evaluate ideas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4304" y="114301"/>
            <a:ext cx="1629505" cy="234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29896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2000"/>
                                        <p:tgtEl>
                                          <p:spTgt spid="3">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2000"/>
                                        <p:tgtEl>
                                          <p:spTgt spid="3">
                                            <p:txEl>
                                              <p:pRg st="5" end="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20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2000"/>
                                        <p:tgtEl>
                                          <p:spTgt spid="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2000"/>
                                        <p:tgtEl>
                                          <p:spTgt spid="3">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7910432" y="1490240"/>
            <a:ext cx="11165020" cy="664797"/>
          </a:xfrm>
        </p:spPr>
        <p:txBody>
          <a:bodyPr/>
          <a:lstStyle/>
          <a:p>
            <a:r>
              <a:rPr lang="en-US" dirty="0" smtClean="0"/>
              <a:t>Semmelweis</a:t>
            </a:r>
          </a:p>
        </p:txBody>
      </p:sp>
      <p:pic>
        <p:nvPicPr>
          <p:cNvPr id="7" name="Picture 6" descr="semmelweis185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41025" y="0"/>
            <a:ext cx="14478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515938" y="228600"/>
            <a:ext cx="11165020" cy="1329595"/>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dirty="0" smtClean="0"/>
              <a:t>Cultural Stage 2: Insight through </a:t>
            </a:r>
            <a:r>
              <a:rPr lang="en-US" dirty="0" smtClean="0">
                <a:solidFill>
                  <a:srgbClr val="92D050"/>
                </a:solidFill>
              </a:rPr>
              <a:t>Measurement</a:t>
            </a:r>
            <a:r>
              <a:rPr lang="en-US" dirty="0" smtClean="0"/>
              <a:t> and Control</a:t>
            </a:r>
            <a:endParaRPr lang="en-US" dirty="0"/>
          </a:p>
        </p:txBody>
      </p:sp>
      <p:sp>
        <p:nvSpPr>
          <p:cNvPr id="9" name="Content Placeholder 2"/>
          <p:cNvSpPr txBox="1">
            <a:spLocks/>
          </p:cNvSpPr>
          <p:nvPr/>
        </p:nvSpPr>
        <p:spPr>
          <a:xfrm>
            <a:off x="342866" y="1789439"/>
            <a:ext cx="11511163" cy="3360920"/>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Char char="•"/>
              <a:defRPr/>
            </a:pPr>
            <a:r>
              <a:rPr lang="en-US" dirty="0" smtClean="0"/>
              <a:t>Semmelweis </a:t>
            </a:r>
            <a:r>
              <a:rPr lang="en-US" dirty="0"/>
              <a:t>worked at Vienna’s General Hospital, an</a:t>
            </a:r>
            <a:br>
              <a:rPr lang="en-US" dirty="0"/>
            </a:br>
            <a:r>
              <a:rPr lang="en-US" dirty="0"/>
              <a:t>important </a:t>
            </a:r>
            <a:r>
              <a:rPr lang="en-US" dirty="0" smtClean="0"/>
              <a:t>teaching/research </a:t>
            </a:r>
            <a:r>
              <a:rPr lang="en-US" dirty="0"/>
              <a:t>hospital, in the 1830s-40s</a:t>
            </a:r>
          </a:p>
          <a:p>
            <a:pPr fontAlgn="auto">
              <a:spcAft>
                <a:spcPts val="0"/>
              </a:spcAft>
              <a:buFont typeface="Arial" pitchFamily="34" charset="0"/>
              <a:buChar char="•"/>
              <a:defRPr/>
            </a:pPr>
            <a:r>
              <a:rPr lang="en-US" dirty="0" smtClean="0"/>
              <a:t>In </a:t>
            </a:r>
            <a:r>
              <a:rPr lang="en-US" dirty="0"/>
              <a:t>19th-century Europe, childbed fever killed more than a million </a:t>
            </a:r>
            <a:r>
              <a:rPr lang="en-US" dirty="0" smtClean="0"/>
              <a:t>women</a:t>
            </a:r>
          </a:p>
          <a:p>
            <a:pPr fontAlgn="auto">
              <a:spcAft>
                <a:spcPts val="0"/>
              </a:spcAft>
              <a:buFont typeface="Arial" pitchFamily="34" charset="0"/>
              <a:buChar char="•"/>
              <a:defRPr/>
            </a:pPr>
            <a:r>
              <a:rPr lang="en-US" dirty="0" smtClean="0">
                <a:solidFill>
                  <a:srgbClr val="92D050"/>
                </a:solidFill>
              </a:rPr>
              <a:t>Measurement</a:t>
            </a:r>
            <a:r>
              <a:rPr lang="en-US" dirty="0" smtClean="0"/>
              <a:t>: the </a:t>
            </a:r>
            <a:r>
              <a:rPr lang="en-US" dirty="0"/>
              <a:t>mortality rate for women giving </a:t>
            </a:r>
            <a:r>
              <a:rPr lang="en-US" dirty="0" smtClean="0"/>
              <a:t>birth was</a:t>
            </a:r>
          </a:p>
          <a:p>
            <a:pPr lvl="1">
              <a:buFont typeface="Arial" pitchFamily="34" charset="0"/>
              <a:buChar char="•"/>
              <a:defRPr/>
            </a:pPr>
            <a:r>
              <a:rPr lang="en-US" dirty="0" smtClean="0"/>
              <a:t>15% in </a:t>
            </a:r>
            <a:r>
              <a:rPr lang="en-US" dirty="0"/>
              <a:t>his ward, staffed by doctors and </a:t>
            </a:r>
            <a:r>
              <a:rPr lang="en-US" dirty="0" smtClean="0"/>
              <a:t>students</a:t>
            </a:r>
          </a:p>
          <a:p>
            <a:pPr lvl="1">
              <a:buFont typeface="Arial" pitchFamily="34" charset="0"/>
              <a:buChar char="•"/>
              <a:defRPr/>
            </a:pPr>
            <a:r>
              <a:rPr lang="en-US" dirty="0" smtClean="0"/>
              <a:t>2% in the ward </a:t>
            </a:r>
            <a:r>
              <a:rPr lang="en-US" dirty="0"/>
              <a:t>at the hospital, attended by </a:t>
            </a:r>
            <a:r>
              <a:rPr lang="en-US" dirty="0" smtClean="0"/>
              <a:t>midwives</a:t>
            </a: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22857" y="4343810"/>
            <a:ext cx="1665968" cy="2514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2328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Effect transition="in" filter="fade">
                                      <p:cBhvr>
                                        <p:cTn id="15" dur="500"/>
                                        <p:tgtEl>
                                          <p:spTgt spid="9">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animEffect transition="in" filter="fade">
                                      <p:cBhvr>
                                        <p:cTn id="18"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7910432" y="1490240"/>
            <a:ext cx="11165020" cy="664797"/>
          </a:xfrm>
        </p:spPr>
        <p:txBody>
          <a:bodyPr/>
          <a:lstStyle/>
          <a:p>
            <a:r>
              <a:rPr lang="en-US" dirty="0" smtClean="0"/>
              <a:t>Semmelweis</a:t>
            </a:r>
          </a:p>
        </p:txBody>
      </p:sp>
      <p:sp>
        <p:nvSpPr>
          <p:cNvPr id="8" name="Title 1"/>
          <p:cNvSpPr txBox="1">
            <a:spLocks/>
          </p:cNvSpPr>
          <p:nvPr/>
        </p:nvSpPr>
        <p:spPr>
          <a:xfrm>
            <a:off x="515938" y="228600"/>
            <a:ext cx="11165020" cy="1329595"/>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dirty="0" smtClean="0"/>
              <a:t>Cultural Stage 2: </a:t>
            </a:r>
            <a:r>
              <a:rPr lang="en-US" dirty="0" smtClean="0">
                <a:solidFill>
                  <a:srgbClr val="92D050"/>
                </a:solidFill>
              </a:rPr>
              <a:t>Insight</a:t>
            </a:r>
            <a:r>
              <a:rPr lang="en-US" dirty="0" smtClean="0"/>
              <a:t> through Measurement and </a:t>
            </a:r>
            <a:r>
              <a:rPr lang="en-US" dirty="0" smtClean="0">
                <a:solidFill>
                  <a:srgbClr val="92D050"/>
                </a:solidFill>
              </a:rPr>
              <a:t>Control</a:t>
            </a:r>
            <a:endParaRPr lang="en-US" dirty="0">
              <a:solidFill>
                <a:srgbClr val="92D050"/>
              </a:solidFill>
            </a:endParaRPr>
          </a:p>
        </p:txBody>
      </p:sp>
      <p:sp>
        <p:nvSpPr>
          <p:cNvPr id="9" name="Content Placeholder 2"/>
          <p:cNvSpPr txBox="1">
            <a:spLocks/>
          </p:cNvSpPr>
          <p:nvPr/>
        </p:nvSpPr>
        <p:spPr>
          <a:xfrm>
            <a:off x="342865" y="1706311"/>
            <a:ext cx="11511163" cy="4795159"/>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defRPr/>
            </a:pPr>
            <a:r>
              <a:rPr lang="en-US" dirty="0" smtClean="0"/>
              <a:t>He tries to </a:t>
            </a:r>
            <a:r>
              <a:rPr lang="en-US" dirty="0" smtClean="0">
                <a:solidFill>
                  <a:srgbClr val="92D050"/>
                </a:solidFill>
              </a:rPr>
              <a:t>control</a:t>
            </a:r>
            <a:r>
              <a:rPr lang="en-US" dirty="0" smtClean="0"/>
              <a:t> all differences</a:t>
            </a:r>
          </a:p>
          <a:p>
            <a:pPr lvl="1">
              <a:buFont typeface="Arial" pitchFamily="34" charset="0"/>
              <a:buChar char="•"/>
              <a:defRPr/>
            </a:pPr>
            <a:r>
              <a:rPr lang="en-US" dirty="0"/>
              <a:t>B</a:t>
            </a:r>
            <a:r>
              <a:rPr lang="en-US" dirty="0" smtClean="0"/>
              <a:t>irthing </a:t>
            </a:r>
            <a:r>
              <a:rPr lang="en-US" dirty="0"/>
              <a:t>positions, ventilation, </a:t>
            </a:r>
            <a:r>
              <a:rPr lang="en-US" dirty="0" smtClean="0"/>
              <a:t>diet, even </a:t>
            </a:r>
            <a:r>
              <a:rPr lang="en-US" dirty="0"/>
              <a:t>the way laundry was done</a:t>
            </a:r>
          </a:p>
          <a:p>
            <a:pPr>
              <a:buFont typeface="Arial" pitchFamily="34" charset="0"/>
              <a:buChar char="•"/>
              <a:defRPr/>
            </a:pPr>
            <a:r>
              <a:rPr lang="en-US" dirty="0"/>
              <a:t>He was away for 4 months and death rate fell significantly when he was </a:t>
            </a:r>
            <a:r>
              <a:rPr lang="en-US" dirty="0" smtClean="0"/>
              <a:t>away.  Could it be related to him?</a:t>
            </a:r>
          </a:p>
          <a:p>
            <a:pPr>
              <a:buFont typeface="Arial" pitchFamily="34" charset="0"/>
              <a:buChar char="•"/>
              <a:defRPr/>
            </a:pPr>
            <a:r>
              <a:rPr lang="en-US" dirty="0" smtClean="0"/>
              <a:t>Insight:</a:t>
            </a:r>
          </a:p>
          <a:p>
            <a:pPr lvl="1">
              <a:buFont typeface="Arial" pitchFamily="34" charset="0"/>
              <a:buChar char="•"/>
              <a:defRPr/>
            </a:pPr>
            <a:r>
              <a:rPr lang="en-US" dirty="0" smtClean="0"/>
              <a:t>Doctors were performing autopsies each morning on cadavers</a:t>
            </a:r>
          </a:p>
          <a:p>
            <a:pPr lvl="1">
              <a:buFont typeface="Arial" pitchFamily="34" charset="0"/>
              <a:buChar char="•"/>
              <a:defRPr/>
            </a:pPr>
            <a:r>
              <a:rPr lang="en-US" dirty="0" smtClean="0"/>
              <a:t>Conjecture: particles (called </a:t>
            </a:r>
            <a:r>
              <a:rPr lang="en-US" dirty="0"/>
              <a:t>germs today) were being transmitted to healthy patients </a:t>
            </a:r>
            <a:r>
              <a:rPr lang="en-US" i="1" dirty="0" smtClean="0"/>
              <a:t>on </a:t>
            </a:r>
            <a:r>
              <a:rPr lang="en-US" i="1" dirty="0"/>
              <a:t>the hands of the </a:t>
            </a:r>
            <a:r>
              <a:rPr lang="en-US" i="1" dirty="0" smtClean="0"/>
              <a:t>physicians</a:t>
            </a:r>
          </a:p>
          <a:p>
            <a:r>
              <a:rPr lang="en-US" dirty="0"/>
              <a:t>He experiments with cleansing agents</a:t>
            </a:r>
          </a:p>
          <a:p>
            <a:pPr lvl="1">
              <a:buFont typeface="Arial" pitchFamily="34" charset="0"/>
              <a:buChar char="•"/>
            </a:pPr>
            <a:r>
              <a:rPr lang="en-US" dirty="0"/>
              <a:t>Chlorine and lime was effective: death rate fell from 18% to 1% </a:t>
            </a:r>
            <a:endParaRPr lang="en-US" i="1" dirty="0" smtClean="0"/>
          </a:p>
        </p:txBody>
      </p:sp>
    </p:spTree>
    <p:extLst>
      <p:ext uri="{BB962C8B-B14F-4D97-AF65-F5344CB8AC3E}">
        <p14:creationId xmlns:p14="http://schemas.microsoft.com/office/powerpoint/2010/main" val="19255593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fade">
                                      <p:cBhvr>
                                        <p:cTn id="12" dur="500"/>
                                        <p:tgtEl>
                                          <p:spTgt spid="9">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Effect transition="in" filter="fade">
                                      <p:cBhvr>
                                        <p:cTn id="15" dur="500"/>
                                        <p:tgtEl>
                                          <p:spTgt spid="9">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5" end="5"/>
                                            </p:txEl>
                                          </p:spTgt>
                                        </p:tgtEl>
                                        <p:attrNameLst>
                                          <p:attrName>style.visibility</p:attrName>
                                        </p:attrNameLst>
                                      </p:cBhvr>
                                      <p:to>
                                        <p:strVal val="visible"/>
                                      </p:to>
                                    </p:set>
                                    <p:animEffect transition="in" filter="fade">
                                      <p:cBhvr>
                                        <p:cTn id="18" dur="500"/>
                                        <p:tgtEl>
                                          <p:spTgt spid="9">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animEffect transition="in" filter="fade">
                                      <p:cBhvr>
                                        <p:cTn id="23" dur="500"/>
                                        <p:tgtEl>
                                          <p:spTgt spid="9">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xEl>
                                              <p:pRg st="7" end="7"/>
                                            </p:txEl>
                                          </p:spTgt>
                                        </p:tgtEl>
                                        <p:attrNameLst>
                                          <p:attrName>style.visibility</p:attrName>
                                        </p:attrNameLst>
                                      </p:cBhvr>
                                      <p:to>
                                        <p:strVal val="visible"/>
                                      </p:to>
                                    </p:set>
                                    <p:animEffect transition="in" filter="fade">
                                      <p:cBhvr>
                                        <p:cTn id="26"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 Lights</a:t>
            </a:r>
            <a:endParaRPr lang="en-US" dirty="0"/>
          </a:p>
        </p:txBody>
      </p:sp>
      <p:sp>
        <p:nvSpPr>
          <p:cNvPr id="3" name="Content Placeholder 2"/>
          <p:cNvSpPr>
            <a:spLocks noGrp="1"/>
          </p:cNvSpPr>
          <p:nvPr>
            <p:ph idx="1"/>
          </p:nvPr>
        </p:nvSpPr>
        <p:spPr>
          <a:xfrm>
            <a:off x="442553" y="1238703"/>
            <a:ext cx="11464829" cy="5269135"/>
          </a:xfrm>
        </p:spPr>
        <p:txBody>
          <a:bodyPr/>
          <a:lstStyle/>
          <a:p>
            <a:r>
              <a:rPr lang="en-US" dirty="0" smtClean="0"/>
              <a:t>Key lesson in this talk: it depends on your </a:t>
            </a:r>
            <a:r>
              <a:rPr lang="en-US" dirty="0" smtClean="0">
                <a:solidFill>
                  <a:srgbClr val="92D050"/>
                </a:solidFill>
              </a:rPr>
              <a:t>OEC</a:t>
            </a:r>
            <a:r>
              <a:rPr lang="en-US" dirty="0" smtClean="0"/>
              <a:t>,</a:t>
            </a:r>
            <a:br>
              <a:rPr lang="en-US" dirty="0" smtClean="0"/>
            </a:br>
            <a:r>
              <a:rPr lang="en-US" dirty="0" smtClean="0"/>
              <a:t>the </a:t>
            </a:r>
            <a:r>
              <a:rPr lang="en-US" dirty="0" smtClean="0">
                <a:solidFill>
                  <a:srgbClr val="92D050"/>
                </a:solidFill>
              </a:rPr>
              <a:t>Overall Evaluation Criterion</a:t>
            </a:r>
            <a:r>
              <a:rPr lang="en-US" dirty="0" smtClean="0"/>
              <a:t>, or what you’re optimizing for</a:t>
            </a:r>
          </a:p>
          <a:p>
            <a:r>
              <a:rPr lang="en-US" dirty="0" smtClean="0"/>
              <a:t>Good OEC: Uptime (% of time light is properly operating)</a:t>
            </a:r>
          </a:p>
          <a:p>
            <a:r>
              <a:rPr lang="en-US" dirty="0" smtClean="0"/>
              <a:t>The twist: what’s the time horizon?  </a:t>
            </a:r>
            <a:br>
              <a:rPr lang="en-US" dirty="0" smtClean="0"/>
            </a:br>
            <a:r>
              <a:rPr lang="en-US" dirty="0" smtClean="0"/>
              <a:t>Are you optimizing for uptime this week, </a:t>
            </a:r>
            <a:br>
              <a:rPr lang="en-US" dirty="0" smtClean="0"/>
            </a:br>
            <a:r>
              <a:rPr lang="en-US" dirty="0" smtClean="0"/>
              <a:t>or for the next year?</a:t>
            </a:r>
          </a:p>
          <a:p>
            <a:r>
              <a:rPr lang="en-US" dirty="0" smtClean="0"/>
              <a:t>In Cambridge, it’s B – put up a sign</a:t>
            </a:r>
          </a:p>
          <a:p>
            <a:r>
              <a:rPr lang="en-US" dirty="0" smtClean="0"/>
              <a:t>A retailer like Amazon should optimize for </a:t>
            </a:r>
            <a:br>
              <a:rPr lang="en-US" dirty="0" smtClean="0"/>
            </a:br>
            <a:r>
              <a:rPr lang="en-US" dirty="0" smtClean="0"/>
              <a:t>long-term customer lifetime value, not</a:t>
            </a:r>
            <a:br>
              <a:rPr lang="en-US" dirty="0" smtClean="0"/>
            </a:br>
            <a:r>
              <a:rPr lang="en-US" dirty="0" smtClean="0"/>
              <a:t>short term revenue.</a:t>
            </a:r>
            <a:br>
              <a:rPr lang="en-US" dirty="0" smtClean="0"/>
            </a:br>
            <a:r>
              <a:rPr lang="en-US" dirty="0" smtClean="0"/>
              <a:t>Picking a good OEC is key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8404040" y="3267572"/>
            <a:ext cx="4003820" cy="3002865"/>
          </a:xfrm>
          <a:prstGeom prst="rect">
            <a:avLst/>
          </a:prstGeom>
        </p:spPr>
      </p:pic>
    </p:spTree>
    <p:extLst>
      <p:ext uri="{BB962C8B-B14F-4D97-AF65-F5344CB8AC3E}">
        <p14:creationId xmlns:p14="http://schemas.microsoft.com/office/powerpoint/2010/main" val="2146280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Stage 3: Semmelweis Reflex</a:t>
            </a:r>
            <a:endParaRPr lang="en-US" dirty="0"/>
          </a:p>
        </p:txBody>
      </p:sp>
      <p:sp>
        <p:nvSpPr>
          <p:cNvPr id="3" name="Content Placeholder 2"/>
          <p:cNvSpPr>
            <a:spLocks noGrp="1"/>
          </p:cNvSpPr>
          <p:nvPr>
            <p:ph idx="1"/>
          </p:nvPr>
        </p:nvSpPr>
        <p:spPr>
          <a:xfrm>
            <a:off x="200313" y="1086983"/>
            <a:ext cx="11173090" cy="5318379"/>
          </a:xfrm>
        </p:spPr>
        <p:txBody>
          <a:bodyPr/>
          <a:lstStyle/>
          <a:p>
            <a:r>
              <a:rPr lang="en-US" sz="2800" dirty="0" smtClean="0"/>
              <a:t>Success?  No!  Disbelief.  Where/what are these particles?</a:t>
            </a:r>
          </a:p>
          <a:p>
            <a:pPr lvl="1"/>
            <a:r>
              <a:rPr lang="en-US" sz="2400" dirty="0" smtClean="0"/>
              <a:t>Semmelweis </a:t>
            </a:r>
            <a:r>
              <a:rPr lang="en-US" sz="2400" dirty="0"/>
              <a:t>was dropped from his post at </a:t>
            </a:r>
            <a:r>
              <a:rPr lang="en-US" sz="2400" dirty="0" smtClean="0"/>
              <a:t>the hospital</a:t>
            </a:r>
          </a:p>
          <a:p>
            <a:pPr lvl="1"/>
            <a:r>
              <a:rPr lang="en-US" sz="2400" dirty="0"/>
              <a:t>He </a:t>
            </a:r>
            <a:r>
              <a:rPr lang="en-US" sz="2400" dirty="0" smtClean="0"/>
              <a:t>goes to Hungary </a:t>
            </a:r>
            <a:r>
              <a:rPr lang="en-US" sz="2400" dirty="0"/>
              <a:t>and reduced mortality rate in </a:t>
            </a:r>
            <a:r>
              <a:rPr lang="en-US" sz="2400" dirty="0" smtClean="0"/>
              <a:t>obstetrics </a:t>
            </a:r>
            <a:r>
              <a:rPr lang="en-US" sz="2400" dirty="0"/>
              <a:t>to </a:t>
            </a:r>
            <a:r>
              <a:rPr lang="en-US" sz="2400" dirty="0" smtClean="0"/>
              <a:t>0.85%</a:t>
            </a:r>
          </a:p>
          <a:p>
            <a:pPr lvl="1"/>
            <a:r>
              <a:rPr lang="en-US" sz="2400" dirty="0"/>
              <a:t>His student published a paper about the </a:t>
            </a:r>
            <a:r>
              <a:rPr lang="en-US" sz="2400" dirty="0" smtClean="0"/>
              <a:t>success. </a:t>
            </a:r>
            <a:r>
              <a:rPr lang="en-US" sz="2400" dirty="0"/>
              <a:t>The editor wrote</a:t>
            </a:r>
          </a:p>
          <a:p>
            <a:pPr marL="914400" lvl="2" indent="0">
              <a:buFont typeface="Arial" charset="0"/>
              <a:buNone/>
            </a:pPr>
            <a:r>
              <a:rPr lang="en-US" i="1" dirty="0"/>
              <a:t>We believe that this chlorine-washing theory has long outlived its usefulness… It is time we are no longer to be deceived by this theory</a:t>
            </a:r>
          </a:p>
          <a:p>
            <a:r>
              <a:rPr lang="en-US" sz="2800" dirty="0" smtClean="0"/>
              <a:t>In </a:t>
            </a:r>
            <a:r>
              <a:rPr lang="en-US" sz="2800" dirty="0"/>
              <a:t>1865, he suffered a nervous </a:t>
            </a:r>
            <a:r>
              <a:rPr lang="en-US" sz="2800" dirty="0" smtClean="0"/>
              <a:t>breakdown </a:t>
            </a:r>
            <a:r>
              <a:rPr lang="en-US" sz="2800" dirty="0"/>
              <a:t>and was beaten at a mental hospital, where he </a:t>
            </a:r>
            <a:r>
              <a:rPr lang="en-US" sz="2800" dirty="0" smtClean="0"/>
              <a:t>died</a:t>
            </a:r>
          </a:p>
          <a:p>
            <a:r>
              <a:rPr lang="en-US" sz="2800" u="sng" dirty="0">
                <a:hlinkClick r:id="rId2"/>
              </a:rPr>
              <a:t>Semmelweis Reflex</a:t>
            </a:r>
            <a:r>
              <a:rPr lang="en-US" sz="2800" dirty="0"/>
              <a:t> is a reflex-like rejection of new knowledge because it contradicts entrenched norms, beliefs or </a:t>
            </a:r>
            <a:r>
              <a:rPr lang="en-US" sz="2800" dirty="0" smtClean="0"/>
              <a:t>paradigms</a:t>
            </a:r>
          </a:p>
          <a:p>
            <a:r>
              <a:rPr lang="en-US" sz="2800" dirty="0" smtClean="0"/>
              <a:t>Only in 1800s?  No!  A 2005 study: inadequate </a:t>
            </a:r>
            <a:r>
              <a:rPr lang="en-US" sz="2800" dirty="0"/>
              <a:t>hand washing is one of the prime contributors to the 2 million health-care-associated infections and 90,000 related deaths annually in the United </a:t>
            </a:r>
            <a:r>
              <a:rPr lang="en-US" sz="2800" dirty="0" smtClean="0"/>
              <a:t>States</a:t>
            </a:r>
          </a:p>
        </p:txBody>
      </p:sp>
    </p:spTree>
    <p:extLst>
      <p:ext uri="{BB962C8B-B14F-4D97-AF65-F5344CB8AC3E}">
        <p14:creationId xmlns:p14="http://schemas.microsoft.com/office/powerpoint/2010/main" val="27159474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5020" cy="609398"/>
          </a:xfrm>
        </p:spPr>
        <p:txBody>
          <a:bodyPr/>
          <a:lstStyle/>
          <a:p>
            <a:r>
              <a:rPr lang="en-US" sz="4400" dirty="0" smtClean="0"/>
              <a:t>Cultural Stage 4: Fundamental Understanding</a:t>
            </a:r>
            <a:endParaRPr lang="en-US" sz="4400" dirty="0"/>
          </a:p>
        </p:txBody>
      </p:sp>
      <p:sp>
        <p:nvSpPr>
          <p:cNvPr id="3" name="Content Placeholder 2"/>
          <p:cNvSpPr>
            <a:spLocks noGrp="1"/>
          </p:cNvSpPr>
          <p:nvPr>
            <p:ph idx="1"/>
          </p:nvPr>
        </p:nvSpPr>
        <p:spPr>
          <a:xfrm>
            <a:off x="507868" y="1412875"/>
            <a:ext cx="11173090" cy="2314480"/>
          </a:xfrm>
        </p:spPr>
        <p:txBody>
          <a:bodyPr/>
          <a:lstStyle/>
          <a:p>
            <a:r>
              <a:rPr lang="en-US" dirty="0"/>
              <a:t>In 1879, Louis Pasteur showed the presence of Streptococcus in the blood of women with child fever</a:t>
            </a:r>
          </a:p>
          <a:p>
            <a:r>
              <a:rPr lang="en-US" dirty="0" smtClean="0"/>
              <a:t>2008</a:t>
            </a:r>
            <a:r>
              <a:rPr lang="en-US" dirty="0"/>
              <a:t>, 143 years </a:t>
            </a:r>
            <a:r>
              <a:rPr lang="en-US" dirty="0" smtClean="0"/>
              <a:t>after he died, there is a 50 </a:t>
            </a:r>
            <a:r>
              <a:rPr lang="en-US" dirty="0"/>
              <a:t>Euro coin commemorating </a:t>
            </a:r>
            <a:r>
              <a:rPr lang="en-US" dirty="0" smtClean="0"/>
              <a:t>Semmelweis</a:t>
            </a:r>
            <a:br>
              <a:rPr lang="en-US" dirty="0" smtClean="0"/>
            </a:br>
            <a:endParaRPr lang="en-US" dirty="0" smtClean="0"/>
          </a:p>
        </p:txBody>
      </p:sp>
      <p:pic>
        <p:nvPicPr>
          <p:cNvPr id="5" name="Picture 4" descr="semmelweis_coi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88625" y="2334491"/>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82401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Evolve the Culture</a:t>
            </a:r>
            <a:endParaRPr lang="en-US" dirty="0"/>
          </a:p>
        </p:txBody>
      </p:sp>
      <p:graphicFrame>
        <p:nvGraphicFramePr>
          <p:cNvPr id="5" name="Diagram 4"/>
          <p:cNvGraphicFramePr/>
          <p:nvPr>
            <p:extLst>
              <p:ext uri="{D42A27DB-BD31-4B8C-83A1-F6EECF244321}">
                <p14:modId xmlns:p14="http://schemas.microsoft.com/office/powerpoint/2010/main" val="2713173977"/>
              </p:ext>
            </p:extLst>
          </p:nvPr>
        </p:nvGraphicFramePr>
        <p:xfrm>
          <a:off x="225631" y="1341912"/>
          <a:ext cx="11649694" cy="2600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2"/>
          <p:cNvSpPr>
            <a:spLocks noGrp="1"/>
          </p:cNvSpPr>
          <p:nvPr>
            <p:ph idx="1"/>
          </p:nvPr>
        </p:nvSpPr>
        <p:spPr>
          <a:xfrm>
            <a:off x="555369" y="4013571"/>
            <a:ext cx="11173090" cy="2222147"/>
          </a:xfrm>
        </p:spPr>
        <p:txBody>
          <a:bodyPr/>
          <a:lstStyle/>
          <a:p>
            <a:r>
              <a:rPr lang="en-US" dirty="0" smtClean="0"/>
              <a:t>In many areas we’re in the 1800s in terms of our understanding, so controlled experiments can help</a:t>
            </a:r>
          </a:p>
          <a:p>
            <a:pPr lvl="1"/>
            <a:r>
              <a:rPr lang="en-US" dirty="0" smtClean="0"/>
              <a:t>First in doing the right thing, even if we don’t understand the fundamentals</a:t>
            </a:r>
          </a:p>
          <a:p>
            <a:pPr lvl="1"/>
            <a:r>
              <a:rPr lang="en-US" dirty="0" smtClean="0"/>
              <a:t>Then developing the underlying fundamental theories</a:t>
            </a:r>
          </a:p>
        </p:txBody>
      </p:sp>
    </p:spTree>
    <p:extLst>
      <p:ext uri="{BB962C8B-B14F-4D97-AF65-F5344CB8AC3E}">
        <p14:creationId xmlns:p14="http://schemas.microsoft.com/office/powerpoint/2010/main" val="5252415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42523" y="1137333"/>
            <a:ext cx="11376237" cy="2511457"/>
          </a:xfrm>
        </p:spPr>
        <p:txBody>
          <a:bodyPr/>
          <a:lstStyle/>
          <a:p>
            <a:r>
              <a:rPr lang="en-US" dirty="0" smtClean="0">
                <a:solidFill>
                  <a:srgbClr val="92D050"/>
                </a:solidFill>
              </a:rPr>
              <a:t>Controlled Experiments in one slide</a:t>
            </a:r>
          </a:p>
          <a:p>
            <a:r>
              <a:rPr lang="en-US" dirty="0" smtClean="0">
                <a:solidFill>
                  <a:srgbClr val="92D050"/>
                </a:solidFill>
              </a:rPr>
              <a:t>Examples: you’re the decision maker</a:t>
            </a:r>
          </a:p>
          <a:p>
            <a:r>
              <a:rPr lang="en-US" dirty="0">
                <a:solidFill>
                  <a:srgbClr val="92D050"/>
                </a:solidFill>
              </a:rPr>
              <a:t>Cultural evolution: hubris, insight through measurement, Semmelweis reflex, fundamental understanding</a:t>
            </a:r>
          </a:p>
          <a:p>
            <a:r>
              <a:rPr lang="en-US" dirty="0"/>
              <a:t>Quick overview of pros/cons of controlled experiments</a:t>
            </a:r>
            <a:endParaRPr lang="en-US" dirty="0" smtClean="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33</a:t>
            </a:fld>
            <a:endParaRPr lang="en-US"/>
          </a:p>
        </p:txBody>
      </p:sp>
      <p:sp>
        <p:nvSpPr>
          <p:cNvPr id="6" name="Notched Right Arrow 5"/>
          <p:cNvSpPr/>
          <p:nvPr/>
        </p:nvSpPr>
        <p:spPr bwMode="auto">
          <a:xfrm rot="10800000">
            <a:off x="11086743" y="3222921"/>
            <a:ext cx="978408" cy="484632"/>
          </a:xfrm>
          <a:prstGeom prst="notched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416689737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Discovery</a:t>
            </a:r>
            <a:endParaRPr lang="en-US" dirty="0"/>
          </a:p>
        </p:txBody>
      </p:sp>
      <p:sp>
        <p:nvSpPr>
          <p:cNvPr id="3" name="Text Placeholder 2"/>
          <p:cNvSpPr>
            <a:spLocks noGrp="1"/>
          </p:cNvSpPr>
          <p:nvPr>
            <p:ph idx="1"/>
          </p:nvPr>
        </p:nvSpPr>
        <p:spPr>
          <a:xfrm>
            <a:off x="507868" y="1412875"/>
            <a:ext cx="11173090" cy="2314480"/>
          </a:xfrm>
        </p:spPr>
        <p:txBody>
          <a:bodyPr/>
          <a:lstStyle/>
          <a:p>
            <a:r>
              <a:rPr lang="en-US" dirty="0" smtClean="0"/>
              <a:t>With data mining, we find patterns, but most are </a:t>
            </a:r>
            <a:r>
              <a:rPr lang="en-US" dirty="0" err="1" smtClean="0"/>
              <a:t>correlational</a:t>
            </a:r>
            <a:r>
              <a:rPr lang="en-US" dirty="0" smtClean="0"/>
              <a:t>, providing hypotheses for possible causes</a:t>
            </a:r>
          </a:p>
          <a:p>
            <a:r>
              <a:rPr lang="en-US" dirty="0" smtClean="0"/>
              <a:t>Here is one a real example </a:t>
            </a:r>
            <a:br>
              <a:rPr lang="en-US" dirty="0" smtClean="0"/>
            </a:br>
            <a:r>
              <a:rPr lang="en-US" dirty="0" smtClean="0"/>
              <a:t>of two highly correlated</a:t>
            </a:r>
            <a:br>
              <a:rPr lang="en-US" dirty="0" smtClean="0"/>
            </a:br>
            <a:r>
              <a:rPr lang="en-US" dirty="0" smtClean="0"/>
              <a:t>variables</a:t>
            </a:r>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pPr>
              <a:defRPr/>
            </a:pPr>
            <a:fld id="{B769C7A8-215E-4810-9B51-83186F3FC83D}" type="slidenum">
              <a:rPr lang="en-US" smtClean="0"/>
              <a:pPr>
                <a:defRPr/>
              </a:pPr>
              <a:t>34</a:t>
            </a:fld>
            <a:endParaRPr lang="en-US"/>
          </a:p>
        </p:txBody>
      </p:sp>
      <p:pic>
        <p:nvPicPr>
          <p:cNvPr id="6" name="Content Placeholder 5" descr="Storks"/>
          <p:cNvPicPr>
            <a:picLocks noChangeAspect="1" noChangeArrowheads="1"/>
          </p:cNvPicPr>
          <p:nvPr/>
        </p:nvPicPr>
        <p:blipFill>
          <a:blip r:embed="rId2" cstate="print"/>
          <a:srcRect l="4481" r="4481" b="4900"/>
          <a:stretch>
            <a:fillRect/>
          </a:stretch>
        </p:blipFill>
        <p:spPr bwMode="auto">
          <a:xfrm>
            <a:off x="6081905" y="2483894"/>
            <a:ext cx="6106922" cy="4374108"/>
          </a:xfrm>
          <a:prstGeom prst="rect">
            <a:avLst/>
          </a:prstGeom>
          <a:noFill/>
          <a:ln w="9525">
            <a:noFill/>
            <a:miter lim="800000"/>
            <a:headEnd/>
            <a:tailEnd/>
          </a:ln>
          <a:effectLst/>
        </p:spPr>
      </p:pic>
    </p:spTree>
    <p:extLst>
      <p:ext uri="{BB962C8B-B14F-4D97-AF65-F5344CB8AC3E}">
        <p14:creationId xmlns:p14="http://schemas.microsoft.com/office/powerpoint/2010/main" val="664383371"/>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5020" cy="664797"/>
          </a:xfrm>
        </p:spPr>
        <p:txBody>
          <a:bodyPr/>
          <a:lstStyle/>
          <a:p>
            <a:r>
              <a:rPr smtClean="0"/>
              <a:t>Correlations </a:t>
            </a:r>
            <a:r>
              <a:t>are not Necessarily Causal</a:t>
            </a:r>
            <a:endParaRPr/>
          </a:p>
        </p:txBody>
      </p:sp>
      <p:pic>
        <p:nvPicPr>
          <p:cNvPr id="6" name="Content Placeholder 5" descr="Storks"/>
          <p:cNvPicPr>
            <a:picLocks noGrp="1" noChangeAspect="1" noChangeArrowheads="1"/>
          </p:cNvPicPr>
          <p:nvPr>
            <p:ph idx="1"/>
          </p:nvPr>
        </p:nvPicPr>
        <p:blipFill>
          <a:blip r:embed="rId3" cstate="print"/>
          <a:stretch>
            <a:fillRect/>
          </a:stretch>
        </p:blipFill>
        <p:spPr bwMode="auto">
          <a:xfrm>
            <a:off x="7410734" y="3580115"/>
            <a:ext cx="4778091" cy="3277885"/>
          </a:xfrm>
          <a:prstGeom prst="rect">
            <a:avLst/>
          </a:prstGeom>
          <a:noFill/>
        </p:spPr>
      </p:pic>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35</a:t>
            </a:fld>
            <a:endParaRPr lang="en-US"/>
          </a:p>
        </p:txBody>
      </p:sp>
      <p:sp>
        <p:nvSpPr>
          <p:cNvPr id="8" name="Text Box 6"/>
          <p:cNvSpPr txBox="1">
            <a:spLocks noChangeArrowheads="1"/>
          </p:cNvSpPr>
          <p:nvPr/>
        </p:nvSpPr>
        <p:spPr bwMode="auto">
          <a:xfrm>
            <a:off x="184450" y="1037112"/>
            <a:ext cx="6502823" cy="5139869"/>
          </a:xfrm>
          <a:prstGeom prst="rect">
            <a:avLst/>
          </a:prstGeom>
          <a:noFill/>
          <a:ln w="9525">
            <a:noFill/>
            <a:miter lim="800000"/>
            <a:headEnd/>
            <a:tailEnd/>
          </a:ln>
          <a:effectLst/>
        </p:spPr>
        <p:txBody>
          <a:bodyPr wrap="square">
            <a:spAutoFit/>
          </a:bodyPr>
          <a:lstStyle/>
          <a:p>
            <a:pPr marL="228600" indent="-228600" algn="l">
              <a:buFont typeface="Arial" pitchFamily="34" charset="0"/>
              <a:buChar char="•"/>
            </a:pPr>
            <a:r>
              <a:rPr lang="en-US" sz="2800" dirty="0" smtClean="0"/>
              <a:t>Real Data for the city of Oldenburg, Germany</a:t>
            </a:r>
          </a:p>
          <a:p>
            <a:pPr marL="228600" indent="-228600" algn="l">
              <a:buFont typeface="Arial" pitchFamily="34" charset="0"/>
              <a:buChar char="•"/>
            </a:pPr>
            <a:r>
              <a:rPr lang="en-US" sz="2800" dirty="0" smtClean="0"/>
              <a:t>X-axis: stork population </a:t>
            </a:r>
          </a:p>
          <a:p>
            <a:pPr marL="228600" indent="-228600" algn="l">
              <a:buFont typeface="Arial" pitchFamily="34" charset="0"/>
              <a:buChar char="•"/>
            </a:pPr>
            <a:r>
              <a:rPr lang="en-US" sz="2800" dirty="0" smtClean="0"/>
              <a:t>Y-axis: human population</a:t>
            </a:r>
          </a:p>
          <a:p>
            <a:pPr marL="228600" indent="-228600" algn="l"/>
            <a:r>
              <a:rPr lang="en-US" sz="2800" dirty="0" smtClean="0"/>
              <a:t/>
            </a:r>
            <a:br>
              <a:rPr lang="en-US" sz="2800" dirty="0" smtClean="0"/>
            </a:br>
            <a:endParaRPr lang="en-US" sz="2800" dirty="0" smtClean="0"/>
          </a:p>
          <a:p>
            <a:pPr algn="l"/>
            <a:r>
              <a:rPr lang="en-US" sz="2800" dirty="0" smtClean="0"/>
              <a:t>What your mother told you about babies and storks when you were three is still not right, despite the strong correlational “evidence”</a:t>
            </a:r>
          </a:p>
          <a:p>
            <a:pPr marL="228600" indent="-228600" algn="l"/>
            <a:endParaRPr lang="en-US" sz="2400" dirty="0" smtClean="0">
              <a:latin typeface="Times New Roman" pitchFamily="18" charset="0"/>
            </a:endParaRPr>
          </a:p>
          <a:p>
            <a:pPr marL="228600" indent="-228600" algn="l">
              <a:buFont typeface="Arial" pitchFamily="34" charset="0"/>
              <a:buChar char="•"/>
            </a:pPr>
            <a:endParaRPr lang="en-US" sz="2400" dirty="0">
              <a:latin typeface="Times New Roman" pitchFamily="18" charset="0"/>
            </a:endParaRPr>
          </a:p>
        </p:txBody>
      </p:sp>
      <p:sp>
        <p:nvSpPr>
          <p:cNvPr id="9" name="Rectangle 8"/>
          <p:cNvSpPr/>
          <p:nvPr/>
        </p:nvSpPr>
        <p:spPr>
          <a:xfrm>
            <a:off x="0" y="6519446"/>
            <a:ext cx="4532010" cy="369332"/>
          </a:xfrm>
          <a:prstGeom prst="rect">
            <a:avLst/>
          </a:prstGeom>
        </p:spPr>
        <p:txBody>
          <a:bodyPr wrap="none">
            <a:spAutoFit/>
          </a:bodyPr>
          <a:lstStyle/>
          <a:p>
            <a:pPr algn="l"/>
            <a:r>
              <a:rPr lang="en-US" u="sng" dirty="0" err="1"/>
              <a:t>Ornitholigische</a:t>
            </a:r>
            <a:r>
              <a:rPr lang="en-US" u="sng" dirty="0"/>
              <a:t> </a:t>
            </a:r>
            <a:r>
              <a:rPr lang="en-US" u="sng" dirty="0" err="1"/>
              <a:t>Monatsberichte</a:t>
            </a:r>
            <a:r>
              <a:rPr lang="en-US" dirty="0"/>
              <a:t> 1936;44(2)</a:t>
            </a:r>
            <a:endParaRPr lang="en-US" u="sng" dirty="0"/>
          </a:p>
        </p:txBody>
      </p:sp>
      <p:pic>
        <p:nvPicPr>
          <p:cNvPr id="1032" name="Picture 8" descr="C:\Users\ronnyk\AppData\Local\Microsoft\Windows\Temporary Internet Files\Content.IE5\QA25D2R4\MCj04260360000[1].wmf"/>
          <p:cNvPicPr>
            <a:picLocks noChangeAspect="1" noChangeArrowheads="1"/>
          </p:cNvPicPr>
          <p:nvPr/>
        </p:nvPicPr>
        <p:blipFill>
          <a:blip r:embed="rId4"/>
          <a:srcRect/>
          <a:stretch>
            <a:fillRect/>
          </a:stretch>
        </p:blipFill>
        <p:spPr bwMode="auto">
          <a:xfrm>
            <a:off x="6435039" y="1194130"/>
            <a:ext cx="3371883" cy="1983125"/>
          </a:xfrm>
          <a:prstGeom prst="rect">
            <a:avLst/>
          </a:prstGeom>
          <a:noFill/>
        </p:spPr>
      </p:pic>
    </p:spTree>
    <p:extLst>
      <p:ext uri="{BB962C8B-B14F-4D97-AF65-F5344CB8AC3E}">
        <p14:creationId xmlns:p14="http://schemas.microsoft.com/office/powerpoint/2010/main" val="434319201"/>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Correlation: Example 2</a:t>
            </a:r>
            <a:endParaRPr lang="en-US" dirty="0"/>
          </a:p>
        </p:txBody>
      </p:sp>
      <p:sp>
        <p:nvSpPr>
          <p:cNvPr id="3" name="Content Placeholder 2"/>
          <p:cNvSpPr>
            <a:spLocks noGrp="1"/>
          </p:cNvSpPr>
          <p:nvPr>
            <p:ph idx="1"/>
          </p:nvPr>
        </p:nvSpPr>
        <p:spPr>
          <a:xfrm>
            <a:off x="507868" y="1420813"/>
            <a:ext cx="11173090" cy="3053144"/>
          </a:xfrm>
        </p:spPr>
        <p:txBody>
          <a:bodyPr/>
          <a:lstStyle/>
          <a:p>
            <a:r>
              <a:rPr lang="en-US" dirty="0" smtClean="0"/>
              <a:t>True statement (but not well known):</a:t>
            </a:r>
          </a:p>
          <a:p>
            <a:pPr>
              <a:buNone/>
            </a:pPr>
            <a:r>
              <a:rPr lang="en-US" dirty="0" smtClean="0"/>
              <a:t>		</a:t>
            </a:r>
            <a:r>
              <a:rPr lang="en-US" b="1" dirty="0" smtClean="0"/>
              <a:t>Palm size correlates with your life expectancy</a:t>
            </a:r>
          </a:p>
          <a:p>
            <a:pPr>
              <a:buNone/>
            </a:pPr>
            <a:r>
              <a:rPr lang="en-US" dirty="0" smtClean="0"/>
              <a:t>	The larger your palm, the less you will live, on average.</a:t>
            </a:r>
          </a:p>
          <a:p>
            <a:r>
              <a:rPr lang="en-US" dirty="0" smtClean="0"/>
              <a:t>Try it out - look at your neighbors and you’ll see who is expected to live longer   </a:t>
            </a:r>
          </a:p>
          <a:p>
            <a:endParaRPr lang="en-US" dirty="0"/>
          </a:p>
        </p:txBody>
      </p:sp>
      <p:sp>
        <p:nvSpPr>
          <p:cNvPr id="5" name="TextBox 4"/>
          <p:cNvSpPr txBox="1"/>
          <p:nvPr/>
        </p:nvSpPr>
        <p:spPr>
          <a:xfrm>
            <a:off x="783772" y="4833256"/>
            <a:ext cx="11210306" cy="1077218"/>
          </a:xfrm>
          <a:prstGeom prst="rect">
            <a:avLst/>
          </a:prstGeom>
          <a:noFill/>
        </p:spPr>
        <p:txBody>
          <a:bodyPr wrap="square" rtlCol="0">
            <a:spAutoFit/>
          </a:bodyPr>
          <a:lstStyle/>
          <a:p>
            <a:pPr>
              <a:spcBef>
                <a:spcPct val="20000"/>
              </a:spcBef>
              <a:buClr>
                <a:srgbClr val="FF9900"/>
              </a:buClr>
              <a:buSzPct val="75000"/>
            </a:pPr>
            <a:r>
              <a:rPr lang="en-US" sz="3200" dirty="0" smtClean="0"/>
              <a:t>Women have smaller palms and live 6 years longer</a:t>
            </a:r>
            <a:br>
              <a:rPr lang="en-US" sz="3200" dirty="0" smtClean="0"/>
            </a:br>
            <a:r>
              <a:rPr lang="en-US" sz="3200" dirty="0" smtClean="0"/>
              <a:t>on average</a:t>
            </a:r>
          </a:p>
        </p:txBody>
      </p:sp>
      <p:sp>
        <p:nvSpPr>
          <p:cNvPr id="6" name="Rectangle 5"/>
          <p:cNvSpPr/>
          <p:nvPr/>
        </p:nvSpPr>
        <p:spPr>
          <a:xfrm>
            <a:off x="743178" y="4218111"/>
            <a:ext cx="7220246" cy="584775"/>
          </a:xfrm>
          <a:prstGeom prst="rect">
            <a:avLst/>
          </a:prstGeom>
        </p:spPr>
        <p:txBody>
          <a:bodyPr wrap="none">
            <a:spAutoFit/>
          </a:bodyPr>
          <a:lstStyle/>
          <a:p>
            <a:pPr>
              <a:spcBef>
                <a:spcPct val="20000"/>
              </a:spcBef>
              <a:buClr>
                <a:srgbClr val="FF9900"/>
              </a:buClr>
              <a:buSzPct val="75000"/>
            </a:pPr>
            <a:r>
              <a:rPr lang="en-US" sz="3200" dirty="0" smtClean="0"/>
              <a:t>But…don’t try to bandage your hands</a:t>
            </a:r>
          </a:p>
        </p:txBody>
      </p:sp>
    </p:spTree>
    <p:extLst>
      <p:ext uri="{BB962C8B-B14F-4D97-AF65-F5344CB8AC3E}">
        <p14:creationId xmlns:p14="http://schemas.microsoft.com/office/powerpoint/2010/main" val="2687556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xfrm>
            <a:off x="507868" y="228600"/>
            <a:ext cx="11319102" cy="664797"/>
          </a:xfrm>
        </p:spPr>
        <p:txBody>
          <a:bodyPr/>
          <a:lstStyle/>
          <a:p>
            <a:r>
              <a:rPr lang="en-US" dirty="0" smtClean="0"/>
              <a:t>Advantages of Controlled Experiments</a:t>
            </a:r>
          </a:p>
        </p:txBody>
      </p:sp>
      <p:sp>
        <p:nvSpPr>
          <p:cNvPr id="15365" name="Rectangle 3"/>
          <p:cNvSpPr>
            <a:spLocks noGrp="1" noChangeArrowheads="1"/>
          </p:cNvSpPr>
          <p:nvPr>
            <p:ph idx="1"/>
          </p:nvPr>
        </p:nvSpPr>
        <p:spPr>
          <a:xfrm>
            <a:off x="507868" y="1412875"/>
            <a:ext cx="11173090" cy="5293757"/>
          </a:xfrm>
        </p:spPr>
        <p:txBody>
          <a:bodyPr/>
          <a:lstStyle/>
          <a:p>
            <a:r>
              <a:rPr lang="en-GB" dirty="0" smtClean="0"/>
              <a:t>Controlled experiments test for </a:t>
            </a:r>
            <a:r>
              <a:rPr lang="en-GB" dirty="0" smtClean="0">
                <a:solidFill>
                  <a:srgbClr val="D5B953"/>
                </a:solidFill>
              </a:rPr>
              <a:t>causal</a:t>
            </a:r>
            <a:r>
              <a:rPr lang="en-GB" dirty="0" smtClean="0"/>
              <a:t> relationships, not simply correlations</a:t>
            </a:r>
          </a:p>
          <a:p>
            <a:r>
              <a:rPr lang="en-GB" dirty="0" smtClean="0"/>
              <a:t>When the variants run concurrently, only two things could explain a change in metrics:</a:t>
            </a:r>
          </a:p>
          <a:p>
            <a:pPr lvl="2" indent="-514350">
              <a:buFont typeface="+mj-lt"/>
              <a:buAutoNum type="arabicPeriod"/>
            </a:pPr>
            <a:r>
              <a:rPr lang="en-GB" dirty="0" smtClean="0"/>
              <a:t>The “feature(s)” (A vs. B)</a:t>
            </a:r>
          </a:p>
          <a:p>
            <a:pPr lvl="2" indent="-514350">
              <a:buFont typeface="+mj-lt"/>
              <a:buAutoNum type="arabicPeriod"/>
            </a:pPr>
            <a:r>
              <a:rPr lang="en-GB" dirty="0" smtClean="0"/>
              <a:t>Random chance</a:t>
            </a:r>
          </a:p>
          <a:p>
            <a:pPr marL="914400" lvl="1" indent="-514350">
              <a:buNone/>
            </a:pPr>
            <a:r>
              <a:rPr lang="en-GB" dirty="0" smtClean="0"/>
              <a:t>Everything else happening affects both the variants</a:t>
            </a:r>
          </a:p>
          <a:p>
            <a:pPr marL="914400" lvl="1" indent="-514350">
              <a:buNone/>
            </a:pPr>
            <a:r>
              <a:rPr lang="en-GB" dirty="0" smtClean="0"/>
              <a:t>For #2, we conduct statistical tests for significance</a:t>
            </a:r>
          </a:p>
          <a:p>
            <a:r>
              <a:rPr lang="en-US" dirty="0" smtClean="0"/>
              <a:t>The gold standard in science and the only way to prove efficacy of drugs in FDA drug tests</a:t>
            </a:r>
          </a:p>
          <a:p>
            <a:pPr>
              <a:buNone/>
            </a:pPr>
            <a:endParaRPr lang="en-US" dirty="0" smtClean="0"/>
          </a:p>
        </p:txBody>
      </p:sp>
      <p:sp>
        <p:nvSpPr>
          <p:cNvPr id="15363" name="Slide Number Placeholder 4"/>
          <p:cNvSpPr>
            <a:spLocks noGrp="1"/>
          </p:cNvSpPr>
          <p:nvPr>
            <p:ph type="sldNum" sz="quarter" idx="4294967295"/>
          </p:nvPr>
        </p:nvSpPr>
        <p:spPr>
          <a:xfrm>
            <a:off x="11477810" y="0"/>
            <a:ext cx="711015" cy="304800"/>
          </a:xfrm>
          <a:prstGeom prst="rect">
            <a:avLst/>
          </a:prstGeom>
          <a:noFill/>
        </p:spPr>
        <p:txBody>
          <a:bodyPr/>
          <a:lstStyle/>
          <a:p>
            <a:fld id="{6AE4AD49-A70F-4FBB-A940-5F989309EA09}" type="slidenum">
              <a:rPr lang="en-US" smtClean="0"/>
              <a:pPr/>
              <a:t>37</a:t>
            </a:fld>
            <a:endParaRPr lang="en-US" smtClean="0"/>
          </a:p>
        </p:txBody>
      </p:sp>
    </p:spTree>
    <p:extLst>
      <p:ext uri="{BB962C8B-B14F-4D97-AF65-F5344CB8AC3E}">
        <p14:creationId xmlns:p14="http://schemas.microsoft.com/office/powerpoint/2010/main" val="1113778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5">
                                            <p:txEl>
                                              <p:pRg st="1" end="1"/>
                                            </p:txEl>
                                          </p:spTgt>
                                        </p:tgtEl>
                                        <p:attrNameLst>
                                          <p:attrName>style.visibility</p:attrName>
                                        </p:attrNameLst>
                                      </p:cBhvr>
                                      <p:to>
                                        <p:strVal val="visible"/>
                                      </p:to>
                                    </p:set>
                                    <p:animEffect transition="in" filter="fade">
                                      <p:cBhvr>
                                        <p:cTn id="7" dur="2000"/>
                                        <p:tgtEl>
                                          <p:spTgt spid="15365">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365">
                                            <p:txEl>
                                              <p:pRg st="2" end="2"/>
                                            </p:txEl>
                                          </p:spTgt>
                                        </p:tgtEl>
                                        <p:attrNameLst>
                                          <p:attrName>style.visibility</p:attrName>
                                        </p:attrNameLst>
                                      </p:cBhvr>
                                      <p:to>
                                        <p:strVal val="visible"/>
                                      </p:to>
                                    </p:set>
                                    <p:animEffect transition="in" filter="fade">
                                      <p:cBhvr>
                                        <p:cTn id="10" dur="2000"/>
                                        <p:tgtEl>
                                          <p:spTgt spid="1536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365">
                                            <p:txEl>
                                              <p:pRg st="3" end="3"/>
                                            </p:txEl>
                                          </p:spTgt>
                                        </p:tgtEl>
                                        <p:attrNameLst>
                                          <p:attrName>style.visibility</p:attrName>
                                        </p:attrNameLst>
                                      </p:cBhvr>
                                      <p:to>
                                        <p:strVal val="visible"/>
                                      </p:to>
                                    </p:set>
                                    <p:animEffect transition="in" filter="fade">
                                      <p:cBhvr>
                                        <p:cTn id="13" dur="2000"/>
                                        <p:tgtEl>
                                          <p:spTgt spid="1536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365">
                                            <p:txEl>
                                              <p:pRg st="4" end="4"/>
                                            </p:txEl>
                                          </p:spTgt>
                                        </p:tgtEl>
                                        <p:attrNameLst>
                                          <p:attrName>style.visibility</p:attrName>
                                        </p:attrNameLst>
                                      </p:cBhvr>
                                      <p:to>
                                        <p:strVal val="visible"/>
                                      </p:to>
                                    </p:set>
                                    <p:animEffect transition="in" filter="fade">
                                      <p:cBhvr>
                                        <p:cTn id="16" dur="2000"/>
                                        <p:tgtEl>
                                          <p:spTgt spid="15365">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365">
                                            <p:txEl>
                                              <p:pRg st="5" end="5"/>
                                            </p:txEl>
                                          </p:spTgt>
                                        </p:tgtEl>
                                        <p:attrNameLst>
                                          <p:attrName>style.visibility</p:attrName>
                                        </p:attrNameLst>
                                      </p:cBhvr>
                                      <p:to>
                                        <p:strVal val="visible"/>
                                      </p:to>
                                    </p:set>
                                    <p:animEffect transition="in" filter="fade">
                                      <p:cBhvr>
                                        <p:cTn id="19" dur="2000"/>
                                        <p:tgtEl>
                                          <p:spTgt spid="15365">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365">
                                            <p:txEl>
                                              <p:pRg st="6" end="6"/>
                                            </p:txEl>
                                          </p:spTgt>
                                        </p:tgtEl>
                                        <p:attrNameLst>
                                          <p:attrName>style.visibility</p:attrName>
                                        </p:attrNameLst>
                                      </p:cBhvr>
                                      <p:to>
                                        <p:strVal val="visible"/>
                                      </p:to>
                                    </p:set>
                                    <p:animEffect transition="in" filter="fade">
                                      <p:cBhvr>
                                        <p:cTn id="24" dur="2000"/>
                                        <p:tgtEl>
                                          <p:spTgt spid="1536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507868" y="228600"/>
            <a:ext cx="11071516" cy="664797"/>
          </a:xfrm>
        </p:spPr>
        <p:txBody>
          <a:bodyPr/>
          <a:lstStyle/>
          <a:p>
            <a:r>
              <a:rPr lang="en-US" dirty="0" smtClean="0"/>
              <a:t>Issues with Controlled Experiments (1 of 2)</a:t>
            </a:r>
          </a:p>
        </p:txBody>
      </p:sp>
      <p:sp>
        <p:nvSpPr>
          <p:cNvPr id="16389" name="Rectangle 3"/>
          <p:cNvSpPr>
            <a:spLocks noGrp="1" noChangeArrowheads="1"/>
          </p:cNvSpPr>
          <p:nvPr>
            <p:ph idx="1"/>
          </p:nvPr>
        </p:nvSpPr>
        <p:spPr>
          <a:xfrm>
            <a:off x="280823" y="1582863"/>
            <a:ext cx="11376237" cy="5847755"/>
          </a:xfrm>
        </p:spPr>
        <p:txBody>
          <a:bodyPr/>
          <a:lstStyle/>
          <a:p>
            <a:r>
              <a:rPr lang="en-US" dirty="0" smtClean="0"/>
              <a:t>Scope: Experimentation is not applicable everywhere</a:t>
            </a:r>
          </a:p>
          <a:p>
            <a:pPr lvl="1"/>
            <a:r>
              <a:rPr lang="en-US" sz="2400" dirty="0" smtClean="0"/>
              <a:t>Necessary ingredients for experimentation to be useful detailed in paper at </a:t>
            </a:r>
            <a:r>
              <a:rPr lang="en-US" sz="2000" dirty="0" smtClean="0">
                <a:hlinkClick r:id="rId2"/>
              </a:rPr>
              <a:t>http://exp-platform.com/expMicrosoft.aspx</a:t>
            </a:r>
            <a:endParaRPr lang="en-US" sz="2400" dirty="0" smtClean="0"/>
          </a:p>
          <a:p>
            <a:pPr lvl="1"/>
            <a:r>
              <a:rPr lang="en-US" sz="2400" dirty="0" smtClean="0"/>
              <a:t>Sweet spot: websites and services that practice agile development</a:t>
            </a:r>
          </a:p>
          <a:p>
            <a:r>
              <a:rPr lang="en-US" dirty="0" smtClean="0"/>
              <a:t>Org has to agree on OEC (Overall Evaluation Criterion)</a:t>
            </a:r>
          </a:p>
          <a:p>
            <a:pPr lvl="1"/>
            <a:r>
              <a:rPr lang="en-US" sz="2400" dirty="0"/>
              <a:t>This is hard, but it provides a clear direction and </a:t>
            </a:r>
            <a:r>
              <a:rPr lang="en-US" sz="2400" dirty="0" smtClean="0"/>
              <a:t>alignment</a:t>
            </a:r>
          </a:p>
          <a:p>
            <a:pPr lvl="1"/>
            <a:r>
              <a:rPr lang="en-US" sz="2400" dirty="0"/>
              <a:t>Some people claim their goals are “soft” or “intangible” and cannot be quantified</a:t>
            </a:r>
            <a:r>
              <a:rPr lang="en-US" sz="2400" dirty="0" smtClean="0"/>
              <a:t>.  Give them Hubbard’s </a:t>
            </a:r>
            <a:r>
              <a:rPr lang="en-US" sz="2400" i="1" dirty="0"/>
              <a:t>How to Measure </a:t>
            </a:r>
            <a:r>
              <a:rPr lang="en-US" sz="2400" i="1" dirty="0" smtClean="0"/>
              <a:t>Anything</a:t>
            </a:r>
            <a:endParaRPr lang="en-US" sz="2400" dirty="0"/>
          </a:p>
          <a:p>
            <a:r>
              <a:rPr lang="en-US" dirty="0" smtClean="0"/>
              <a:t>Quantitative metrics, not always explanations of “why”</a:t>
            </a:r>
          </a:p>
          <a:p>
            <a:pPr lvl="1"/>
            <a:r>
              <a:rPr lang="en-US" sz="2400" dirty="0" smtClean="0"/>
              <a:t>A treatment may lose because page-load time is slower.</a:t>
            </a:r>
            <a:br>
              <a:rPr lang="en-US" sz="2400" dirty="0" smtClean="0"/>
            </a:br>
            <a:r>
              <a:rPr lang="en-US" sz="2400" dirty="0" smtClean="0"/>
              <a:t>At Amazon, we slowed pages by 100-250msec and lost 1% of revenue</a:t>
            </a:r>
          </a:p>
          <a:p>
            <a:pPr lvl="1"/>
            <a:r>
              <a:rPr lang="en-US" sz="2400" dirty="0" smtClean="0"/>
              <a:t>A treatment may have JavaScript that fails on certain browsers, causing users to abandon</a:t>
            </a:r>
            <a:endParaRPr lang="en-US" sz="3200" dirty="0">
              <a:latin typeface="Times New Roman" pitchFamily="18" charset="0"/>
            </a:endParaRPr>
          </a:p>
          <a:p>
            <a:pPr>
              <a:lnSpc>
                <a:spcPct val="90000"/>
              </a:lnSpc>
              <a:buNone/>
            </a:pPr>
            <a:endParaRPr lang="en-US" sz="3600" dirty="0" smtClean="0"/>
          </a:p>
        </p:txBody>
      </p:sp>
      <p:sp>
        <p:nvSpPr>
          <p:cNvPr id="16387" name="Slide Number Placeholder 4"/>
          <p:cNvSpPr>
            <a:spLocks noGrp="1"/>
          </p:cNvSpPr>
          <p:nvPr>
            <p:ph type="sldNum" sz="quarter" idx="4294967295"/>
          </p:nvPr>
        </p:nvSpPr>
        <p:spPr>
          <a:xfrm>
            <a:off x="11477810" y="0"/>
            <a:ext cx="711015" cy="304800"/>
          </a:xfrm>
          <a:prstGeom prst="rect">
            <a:avLst/>
          </a:prstGeom>
          <a:noFill/>
        </p:spPr>
        <p:txBody>
          <a:bodyPr/>
          <a:lstStyle/>
          <a:p>
            <a:fld id="{AED4898B-D6EB-4371-A0C9-69211E93CD0E}" type="slidenum">
              <a:rPr lang="en-US" smtClean="0"/>
              <a:pPr/>
              <a:t>38</a:t>
            </a:fld>
            <a:endParaRPr lang="en-US" smtClean="0"/>
          </a:p>
        </p:txBody>
      </p:sp>
      <p:sp>
        <p:nvSpPr>
          <p:cNvPr id="16390" name="Text Box 4"/>
          <p:cNvSpPr txBox="1">
            <a:spLocks noChangeArrowheads="1"/>
          </p:cNvSpPr>
          <p:nvPr/>
        </p:nvSpPr>
        <p:spPr bwMode="auto">
          <a:xfrm>
            <a:off x="2686848" y="941039"/>
            <a:ext cx="9395553" cy="641350"/>
          </a:xfrm>
          <a:prstGeom prst="rect">
            <a:avLst/>
          </a:prstGeom>
          <a:noFill/>
          <a:ln w="19050" algn="ctr">
            <a:noFill/>
            <a:miter lim="800000"/>
            <a:headEnd/>
            <a:tailEnd/>
          </a:ln>
        </p:spPr>
        <p:txBody>
          <a:bodyPr>
            <a:spAutoFit/>
          </a:bodyPr>
          <a:lstStyle/>
          <a:p>
            <a:pPr algn="r"/>
            <a:r>
              <a:rPr lang="en-US" sz="1800" i="1" dirty="0"/>
              <a:t>If you don't know where you are going, any road will take you there</a:t>
            </a:r>
            <a:endParaRPr lang="en-US" sz="1800" dirty="0"/>
          </a:p>
          <a:p>
            <a:pPr algn="r"/>
            <a:r>
              <a:rPr lang="en-US" sz="1800" dirty="0"/>
              <a:t> —Lewis Carroll </a:t>
            </a:r>
          </a:p>
        </p:txBody>
      </p:sp>
      <p:pic>
        <p:nvPicPr>
          <p:cNvPr id="6" name="Picture 3"/>
          <p:cNvPicPr>
            <a:picLocks noChangeAspect="1" noChangeArrowheads="1"/>
          </p:cNvPicPr>
          <p:nvPr/>
        </p:nvPicPr>
        <p:blipFill>
          <a:blip r:embed="rId3"/>
          <a:srcRect/>
          <a:stretch>
            <a:fillRect/>
          </a:stretch>
        </p:blipFill>
        <p:spPr bwMode="auto">
          <a:xfrm>
            <a:off x="10950575" y="3265108"/>
            <a:ext cx="1238250" cy="1962150"/>
          </a:xfrm>
          <a:prstGeom prst="rect">
            <a:avLst/>
          </a:prstGeom>
          <a:noFill/>
          <a:ln w="9525">
            <a:noFill/>
            <a:miter lim="800000"/>
            <a:headEnd/>
            <a:tailEnd/>
          </a:ln>
        </p:spPr>
      </p:pic>
    </p:spTree>
    <p:extLst>
      <p:ext uri="{BB962C8B-B14F-4D97-AF65-F5344CB8AC3E}">
        <p14:creationId xmlns:p14="http://schemas.microsoft.com/office/powerpoint/2010/main" val="41423573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9">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9">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389">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389">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38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515938" y="228600"/>
            <a:ext cx="11165020" cy="664797"/>
          </a:xfrm>
        </p:spPr>
        <p:txBody>
          <a:bodyPr/>
          <a:lstStyle/>
          <a:p>
            <a:r>
              <a:rPr lang="en-US" dirty="0" smtClean="0"/>
              <a:t>Issues with Controlled Experiments (2 of 2)</a:t>
            </a:r>
          </a:p>
        </p:txBody>
      </p:sp>
      <p:sp>
        <p:nvSpPr>
          <p:cNvPr id="18437" name="Rectangle 3"/>
          <p:cNvSpPr>
            <a:spLocks noGrp="1" noChangeArrowheads="1"/>
          </p:cNvSpPr>
          <p:nvPr>
            <p:ph idx="1"/>
          </p:nvPr>
        </p:nvSpPr>
        <p:spPr>
          <a:xfrm>
            <a:off x="507868" y="1412874"/>
            <a:ext cx="11173090" cy="3841052"/>
          </a:xfrm>
        </p:spPr>
        <p:txBody>
          <a:bodyPr/>
          <a:lstStyle/>
          <a:p>
            <a:pPr>
              <a:lnSpc>
                <a:spcPct val="80000"/>
              </a:lnSpc>
            </a:pPr>
            <a:r>
              <a:rPr lang="en-US" dirty="0" smtClean="0"/>
              <a:t>Primacy/novelty effect</a:t>
            </a:r>
          </a:p>
          <a:p>
            <a:pPr lvl="1">
              <a:lnSpc>
                <a:spcPct val="80000"/>
              </a:lnSpc>
            </a:pPr>
            <a:r>
              <a:rPr lang="en-US" sz="2400" dirty="0" smtClean="0"/>
              <a:t>Changing navigation in a website may degrade the customer experience (temporarily), even if the new navigation is better</a:t>
            </a:r>
          </a:p>
          <a:p>
            <a:pPr lvl="1">
              <a:lnSpc>
                <a:spcPct val="80000"/>
              </a:lnSpc>
            </a:pPr>
            <a:r>
              <a:rPr lang="en-US" sz="2400" dirty="0" smtClean="0"/>
              <a:t>Evaluation may need to focus on new users, or run for a long period</a:t>
            </a:r>
          </a:p>
          <a:p>
            <a:pPr>
              <a:lnSpc>
                <a:spcPct val="80000"/>
              </a:lnSpc>
            </a:pPr>
            <a:r>
              <a:rPr lang="en-US" dirty="0" smtClean="0"/>
              <a:t>Consistency/contamination</a:t>
            </a:r>
            <a:endParaRPr lang="en-US" sz="2800" dirty="0" smtClean="0"/>
          </a:p>
          <a:p>
            <a:pPr lvl="1">
              <a:lnSpc>
                <a:spcPct val="80000"/>
              </a:lnSpc>
            </a:pPr>
            <a:r>
              <a:rPr lang="en-US" sz="2400" dirty="0" smtClean="0"/>
              <a:t>On the web, assignment is usually cookie-based, but people may use multiple computers, erase cookies, etc.    Typically a small issue</a:t>
            </a:r>
          </a:p>
          <a:p>
            <a:pPr>
              <a:lnSpc>
                <a:spcPct val="80000"/>
              </a:lnSpc>
            </a:pPr>
            <a:r>
              <a:rPr lang="en-US" dirty="0" smtClean="0"/>
              <a:t>Launch events / media announcements sometimes preclude controlled experiments</a:t>
            </a:r>
          </a:p>
          <a:p>
            <a:pPr lvl="1">
              <a:lnSpc>
                <a:spcPct val="80000"/>
              </a:lnSpc>
            </a:pPr>
            <a:r>
              <a:rPr lang="en-US" sz="2400" dirty="0" smtClean="0"/>
              <a:t>The journalists need to be shown the “new” version</a:t>
            </a:r>
          </a:p>
        </p:txBody>
      </p:sp>
      <p:sp>
        <p:nvSpPr>
          <p:cNvPr id="18435" name="Slide Number Placeholder 4"/>
          <p:cNvSpPr>
            <a:spLocks noGrp="1"/>
          </p:cNvSpPr>
          <p:nvPr>
            <p:ph type="sldNum" sz="quarter" idx="4294967295"/>
          </p:nvPr>
        </p:nvSpPr>
        <p:spPr>
          <a:xfrm>
            <a:off x="11477625" y="0"/>
            <a:ext cx="711200" cy="304800"/>
          </a:xfrm>
          <a:prstGeom prst="rect">
            <a:avLst/>
          </a:prstGeom>
          <a:noFill/>
        </p:spPr>
        <p:txBody>
          <a:bodyPr/>
          <a:lstStyle/>
          <a:p>
            <a:fld id="{9CF31E59-4696-41E1-91DF-F8AEDA1AD4A5}" type="slidenum">
              <a:rPr lang="en-US" smtClean="0"/>
              <a:pPr/>
              <a:t>39</a:t>
            </a:fld>
            <a:endParaRPr lang="en-US" smtClean="0"/>
          </a:p>
        </p:txBody>
      </p:sp>
    </p:spTree>
    <p:extLst>
      <p:ext uri="{BB962C8B-B14F-4D97-AF65-F5344CB8AC3E}">
        <p14:creationId xmlns:p14="http://schemas.microsoft.com/office/powerpoint/2010/main" val="8585519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xEl>
                                              <p:pRg st="3" end="3"/>
                                            </p:txEl>
                                          </p:spTgt>
                                        </p:tgtEl>
                                        <p:attrNameLst>
                                          <p:attrName>style.visibility</p:attrName>
                                        </p:attrNameLst>
                                      </p:cBhvr>
                                      <p:to>
                                        <p:strVal val="visible"/>
                                      </p:to>
                                    </p:set>
                                    <p:animEffect transition="in" filter="fade">
                                      <p:cBhvr>
                                        <p:cTn id="7" dur="2000"/>
                                        <p:tgtEl>
                                          <p:spTgt spid="18437">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437">
                                            <p:txEl>
                                              <p:pRg st="4" end="4"/>
                                            </p:txEl>
                                          </p:spTgt>
                                        </p:tgtEl>
                                        <p:attrNameLst>
                                          <p:attrName>style.visibility</p:attrName>
                                        </p:attrNameLst>
                                      </p:cBhvr>
                                      <p:to>
                                        <p:strVal val="visible"/>
                                      </p:to>
                                    </p:set>
                                    <p:animEffect transition="in" filter="fade">
                                      <p:cBhvr>
                                        <p:cTn id="10" dur="2000"/>
                                        <p:tgtEl>
                                          <p:spTgt spid="18437">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437">
                                            <p:txEl>
                                              <p:pRg st="5" end="5"/>
                                            </p:txEl>
                                          </p:spTgt>
                                        </p:tgtEl>
                                        <p:attrNameLst>
                                          <p:attrName>style.visibility</p:attrName>
                                        </p:attrNameLst>
                                      </p:cBhvr>
                                      <p:to>
                                        <p:strVal val="visible"/>
                                      </p:to>
                                    </p:set>
                                    <p:animEffect transition="in" filter="fade">
                                      <p:cBhvr>
                                        <p:cTn id="15" dur="2000"/>
                                        <p:tgtEl>
                                          <p:spTgt spid="18437">
                                            <p:txEl>
                                              <p:pRg st="5" end="5"/>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437">
                                            <p:txEl>
                                              <p:pRg st="6" end="6"/>
                                            </p:txEl>
                                          </p:spTgt>
                                        </p:tgtEl>
                                        <p:attrNameLst>
                                          <p:attrName>style.visibility</p:attrName>
                                        </p:attrNameLst>
                                      </p:cBhvr>
                                      <p:to>
                                        <p:strVal val="visible"/>
                                      </p:to>
                                    </p:set>
                                    <p:animEffect transition="in" filter="fade">
                                      <p:cBhvr>
                                        <p:cTn id="18" dur="2000"/>
                                        <p:tgtEl>
                                          <p:spTgt spid="1843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Example 2: Cruise</a:t>
            </a:r>
            <a:endParaRPr lang="en-US" dirty="0"/>
          </a:p>
        </p:txBody>
      </p:sp>
      <p:sp>
        <p:nvSpPr>
          <p:cNvPr id="3" name="Content Placeholder 2"/>
          <p:cNvSpPr>
            <a:spLocks noGrp="1"/>
          </p:cNvSpPr>
          <p:nvPr>
            <p:ph idx="1"/>
          </p:nvPr>
        </p:nvSpPr>
        <p:spPr>
          <a:xfrm>
            <a:off x="507868" y="1412875"/>
            <a:ext cx="11173090" cy="3016210"/>
          </a:xfrm>
        </p:spPr>
        <p:txBody>
          <a:bodyPr/>
          <a:lstStyle/>
          <a:p>
            <a:r>
              <a:rPr lang="en-US" dirty="0" smtClean="0"/>
              <a:t>You’re planning a conference that takes place in June</a:t>
            </a:r>
          </a:p>
          <a:p>
            <a:r>
              <a:rPr lang="en-US" dirty="0" smtClean="0"/>
              <a:t>There’s a dinner cruise planned</a:t>
            </a:r>
          </a:p>
          <a:p>
            <a:r>
              <a:rPr lang="en-US" dirty="0" smtClean="0"/>
              <a:t>Do you run the conference in</a:t>
            </a:r>
          </a:p>
          <a:p>
            <a:pPr lvl="1"/>
            <a:r>
              <a:rPr lang="en-US" dirty="0" smtClean="0"/>
              <a:t>A: Seattle, WA</a:t>
            </a:r>
          </a:p>
          <a:p>
            <a:pPr lvl="1"/>
            <a:r>
              <a:rPr lang="en-US" dirty="0" smtClean="0"/>
              <a:t>B: Cambridge, MA</a:t>
            </a:r>
          </a:p>
          <a:p>
            <a:r>
              <a:rPr lang="en-US" dirty="0" smtClean="0"/>
              <a:t>Both have good waterfronts and boats</a:t>
            </a:r>
          </a:p>
        </p:txBody>
      </p:sp>
    </p:spTree>
    <p:extLst>
      <p:ext uri="{BB962C8B-B14F-4D97-AF65-F5344CB8AC3E}">
        <p14:creationId xmlns:p14="http://schemas.microsoft.com/office/powerpoint/2010/main" val="1932863979"/>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 A/A Test</a:t>
            </a:r>
            <a:endParaRPr lang="en-US" dirty="0"/>
          </a:p>
        </p:txBody>
      </p:sp>
      <p:sp>
        <p:nvSpPr>
          <p:cNvPr id="3" name="Content Placeholder 2"/>
          <p:cNvSpPr>
            <a:spLocks noGrp="1"/>
          </p:cNvSpPr>
          <p:nvPr>
            <p:ph idx="1"/>
          </p:nvPr>
        </p:nvSpPr>
        <p:spPr>
          <a:xfrm>
            <a:off x="507868" y="1412875"/>
            <a:ext cx="11173090" cy="4899803"/>
          </a:xfrm>
        </p:spPr>
        <p:txBody>
          <a:bodyPr/>
          <a:lstStyle/>
          <a:p>
            <a:pPr lvl="0"/>
            <a:r>
              <a:rPr lang="en-US" dirty="0" smtClean="0"/>
              <a:t>Run A/A tests </a:t>
            </a:r>
          </a:p>
          <a:p>
            <a:pPr lvl="1"/>
            <a:r>
              <a:rPr lang="en-US" dirty="0" smtClean="0"/>
              <a:t>Run an experiment where the Treatment and Control variants are coded identically and validate the following:</a:t>
            </a:r>
          </a:p>
          <a:p>
            <a:pPr marL="1312863" lvl="2" indent="-457200">
              <a:buFont typeface="+mj-lt"/>
              <a:buAutoNum type="arabicPeriod"/>
            </a:pPr>
            <a:r>
              <a:rPr lang="en-US" dirty="0" smtClean="0"/>
              <a:t>Are users split according to the planned percentages?</a:t>
            </a:r>
            <a:endParaRPr lang="en-US" sz="3200" dirty="0" smtClean="0"/>
          </a:p>
          <a:p>
            <a:pPr marL="1312863" lvl="2" indent="-457200">
              <a:buFont typeface="+mj-lt"/>
              <a:buAutoNum type="arabicPeriod"/>
            </a:pPr>
            <a:r>
              <a:rPr lang="en-US" dirty="0" smtClean="0"/>
              <a:t>Is the data collected matching the system of record?</a:t>
            </a:r>
          </a:p>
          <a:p>
            <a:pPr marL="1312863" lvl="2" indent="-457200">
              <a:buFont typeface="+mj-lt"/>
              <a:buAutoNum type="arabicPeriod"/>
            </a:pPr>
            <a:r>
              <a:rPr lang="en-US" dirty="0" smtClean="0"/>
              <a:t>Are the results showing non-significant results 95% of the time?</a:t>
            </a:r>
          </a:p>
          <a:p>
            <a:pPr>
              <a:buNone/>
            </a:pPr>
            <a:r>
              <a:rPr lang="en-US" dirty="0" smtClean="0"/>
              <a:t>	This is a powerful technique for finding bugs and other integration issues </a:t>
            </a:r>
            <a:r>
              <a:rPr lang="en-US" dirty="0" smtClean="0">
                <a:solidFill>
                  <a:srgbClr val="D5B953"/>
                </a:solidFill>
              </a:rPr>
              <a:t>before</a:t>
            </a:r>
            <a:r>
              <a:rPr lang="en-US" dirty="0" smtClean="0"/>
              <a:t> teams try to make data-driven decisions</a:t>
            </a:r>
          </a:p>
          <a:p>
            <a:pPr lvl="1"/>
            <a:r>
              <a:rPr lang="en-US" dirty="0" smtClean="0"/>
              <a:t>Generating some numbers is easy</a:t>
            </a:r>
          </a:p>
          <a:p>
            <a:pPr lvl="1"/>
            <a:r>
              <a:rPr lang="en-US" dirty="0" smtClean="0"/>
              <a:t>Getting correct numbers you trust is much harder!</a:t>
            </a:r>
          </a:p>
        </p:txBody>
      </p:sp>
    </p:spTree>
    <p:custDataLst>
      <p:tags r:id="rId1"/>
    </p:custDataLst>
    <p:extLst>
      <p:ext uri="{BB962C8B-B14F-4D97-AF65-F5344CB8AC3E}">
        <p14:creationId xmlns:p14="http://schemas.microsoft.com/office/powerpoint/2010/main" val="6048461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 Ramp-up</a:t>
            </a:r>
            <a:endParaRPr lang="en-US" dirty="0"/>
          </a:p>
        </p:txBody>
      </p:sp>
      <p:sp>
        <p:nvSpPr>
          <p:cNvPr id="3" name="Content Placeholder 2"/>
          <p:cNvSpPr>
            <a:spLocks noGrp="1"/>
          </p:cNvSpPr>
          <p:nvPr>
            <p:ph idx="1"/>
          </p:nvPr>
        </p:nvSpPr>
        <p:spPr>
          <a:xfrm>
            <a:off x="507868" y="1524000"/>
            <a:ext cx="11376237" cy="5108154"/>
          </a:xfrm>
        </p:spPr>
        <p:txBody>
          <a:bodyPr/>
          <a:lstStyle/>
          <a:p>
            <a:r>
              <a:rPr lang="en-US" sz="2800" dirty="0" smtClean="0"/>
              <a:t>Ramp-up</a:t>
            </a:r>
          </a:p>
          <a:p>
            <a:pPr lvl="1"/>
            <a:r>
              <a:rPr lang="en-US" sz="2400" dirty="0" smtClean="0"/>
              <a:t>Start an experiment at 0.1%</a:t>
            </a:r>
          </a:p>
          <a:p>
            <a:pPr lvl="1"/>
            <a:r>
              <a:rPr lang="en-US" sz="2400" dirty="0" smtClean="0"/>
              <a:t>Do some simple analyses to make sure no egregious problems can be detected</a:t>
            </a:r>
          </a:p>
          <a:p>
            <a:pPr lvl="1"/>
            <a:r>
              <a:rPr lang="en-US" sz="2400" dirty="0" smtClean="0"/>
              <a:t>Ramp-up to a larger percentage, and repeat until 50%</a:t>
            </a:r>
          </a:p>
          <a:p>
            <a:r>
              <a:rPr lang="en-US" sz="2800" dirty="0" smtClean="0"/>
              <a:t>Big differences are easy to detect because the min sample size is quadratic in the effect we want to detect</a:t>
            </a:r>
          </a:p>
          <a:p>
            <a:pPr lvl="1"/>
            <a:r>
              <a:rPr lang="en-US" sz="2400" dirty="0" smtClean="0"/>
              <a:t>Detecting 10% difference requires a small sample and serious problems can be detected during ramp-up</a:t>
            </a:r>
          </a:p>
          <a:p>
            <a:pPr lvl="1"/>
            <a:r>
              <a:rPr lang="en-US" sz="2400" dirty="0" smtClean="0"/>
              <a:t>Detecting 0.1% requires a population 100^2 = 10,000 times bigger</a:t>
            </a:r>
          </a:p>
          <a:p>
            <a:r>
              <a:rPr lang="en-US" sz="2800" dirty="0" smtClean="0"/>
              <a:t>Abort the experiment if treatment is significantly worse on OEC or other key metrics (e.g., time to generate page)</a:t>
            </a:r>
          </a:p>
          <a:p>
            <a:pPr>
              <a:buNone/>
            </a:pPr>
            <a:endParaRPr lang="en-US" sz="2800" dirty="0" smtClean="0"/>
          </a:p>
          <a:p>
            <a:endParaRPr lang="en-US" sz="2800" dirty="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3310D9EC-7C51-4292-8FCE-F35A0676F964}" type="slidenum">
              <a:rPr lang="en-US" smtClean="0"/>
              <a:pPr/>
              <a:t>41</a:t>
            </a:fld>
            <a:endParaRPr lang="en-US"/>
          </a:p>
        </p:txBody>
      </p:sp>
      <p:pic>
        <p:nvPicPr>
          <p:cNvPr id="221188" name="Picture 4" descr="C:\IETemp\Temporary Internet Files\Content.IE5\0JMHPXXZ\MCSL00652_0000[1].wmf"/>
          <p:cNvPicPr>
            <a:picLocks noChangeAspect="1" noChangeArrowheads="1"/>
          </p:cNvPicPr>
          <p:nvPr/>
        </p:nvPicPr>
        <p:blipFill>
          <a:blip r:embed="rId2" cstate="print"/>
          <a:srcRect/>
          <a:stretch>
            <a:fillRect/>
          </a:stretch>
        </p:blipFill>
        <p:spPr bwMode="auto">
          <a:xfrm>
            <a:off x="8680744" y="977854"/>
            <a:ext cx="3169501" cy="1183455"/>
          </a:xfrm>
          <a:prstGeom prst="rect">
            <a:avLst/>
          </a:prstGeom>
          <a:noFill/>
        </p:spPr>
      </p:pic>
    </p:spTree>
    <p:extLst>
      <p:ext uri="{BB962C8B-B14F-4D97-AF65-F5344CB8AC3E}">
        <p14:creationId xmlns:p14="http://schemas.microsoft.com/office/powerpoint/2010/main" val="150402877"/>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 Run </a:t>
            </a:r>
            <a:r>
              <a:rPr lang="en-US" dirty="0" smtClean="0"/>
              <a:t>Experiments at 50/50%</a:t>
            </a:r>
            <a:endParaRPr lang="en-US" dirty="0"/>
          </a:p>
        </p:txBody>
      </p:sp>
      <p:sp>
        <p:nvSpPr>
          <p:cNvPr id="3" name="Content Placeholder 2"/>
          <p:cNvSpPr>
            <a:spLocks noGrp="1"/>
          </p:cNvSpPr>
          <p:nvPr>
            <p:ph idx="1"/>
          </p:nvPr>
        </p:nvSpPr>
        <p:spPr>
          <a:xfrm>
            <a:off x="507868" y="1412875"/>
            <a:ext cx="11173090" cy="5022914"/>
          </a:xfrm>
        </p:spPr>
        <p:txBody>
          <a:bodyPr/>
          <a:lstStyle/>
          <a:p>
            <a:r>
              <a:rPr lang="en-US" dirty="0" smtClean="0"/>
              <a:t>Novice experimenters run 1% experiments</a:t>
            </a:r>
          </a:p>
          <a:p>
            <a:r>
              <a:rPr lang="en-US" dirty="0" smtClean="0"/>
              <a:t>To detect an effect, you need to expose a certain number of users to the treatment (based on power calculations)</a:t>
            </a:r>
          </a:p>
          <a:p>
            <a:r>
              <a:rPr lang="en-US" dirty="0" smtClean="0"/>
              <a:t>Fastest way to achieve that exposure is to run equal-probability variants (e.g., 50/50% for A/B)</a:t>
            </a:r>
          </a:p>
          <a:p>
            <a:r>
              <a:rPr lang="en-US" dirty="0" smtClean="0"/>
              <a:t>Rare exception: biggest sites in the world. </a:t>
            </a:r>
          </a:p>
          <a:p>
            <a:pPr>
              <a:buNone/>
            </a:pPr>
            <a:r>
              <a:rPr lang="en-US" dirty="0" smtClean="0"/>
              <a:t>	On the MSN US home page, we sample 10% of traffic</a:t>
            </a:r>
          </a:p>
          <a:p>
            <a:r>
              <a:rPr lang="en-US" dirty="0" smtClean="0"/>
              <a:t>If you perceive risk, don’t start an experiment at 50/50% from the beginning: Ramp-up over a short period</a:t>
            </a:r>
          </a:p>
          <a:p>
            <a:endParaRPr lang="en-US" dirty="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3310D9EC-7C51-4292-8FCE-F35A0676F964}" type="slidenum">
              <a:rPr lang="en-US" smtClean="0"/>
              <a:pPr/>
              <a:t>42</a:t>
            </a:fld>
            <a:endParaRPr lang="en-US"/>
          </a:p>
        </p:txBody>
      </p:sp>
    </p:spTree>
    <p:extLst>
      <p:ext uri="{BB962C8B-B14F-4D97-AF65-F5344CB8AC3E}">
        <p14:creationId xmlns:p14="http://schemas.microsoft.com/office/powerpoint/2010/main" val="262452832"/>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hape 272385"/>
          <p:cNvSpPr>
            <a:spLocks noGrp="1" noChangeArrowheads="1"/>
          </p:cNvSpPr>
          <p:nvPr>
            <p:ph type="title"/>
          </p:nvPr>
        </p:nvSpPr>
        <p:spPr>
          <a:xfrm>
            <a:off x="515938" y="228600"/>
            <a:ext cx="11165020" cy="664797"/>
          </a:xfrm>
        </p:spPr>
        <p:txBody>
          <a:bodyPr anchor="b"/>
          <a:lstStyle/>
          <a:p>
            <a:pPr marL="0" indent="0" defTabSz="914400"/>
            <a:r>
              <a:rPr lang="en-US" dirty="0" smtClean="0"/>
              <a:t>Summary</a:t>
            </a:r>
          </a:p>
        </p:txBody>
      </p:sp>
      <p:sp>
        <p:nvSpPr>
          <p:cNvPr id="272387" name="Text Placeholder 272386"/>
          <p:cNvSpPr>
            <a:spLocks noGrp="1" noChangeArrowheads="1"/>
          </p:cNvSpPr>
          <p:nvPr>
            <p:ph idx="1"/>
          </p:nvPr>
        </p:nvSpPr>
        <p:spPr>
          <a:xfrm>
            <a:off x="355507" y="1489290"/>
            <a:ext cx="11833318" cy="5244513"/>
          </a:xfrm>
        </p:spPr>
        <p:txBody>
          <a:bodyPr/>
          <a:lstStyle/>
          <a:p>
            <a:pPr>
              <a:buFont typeface="+mj-lt"/>
              <a:buAutoNum type="arabicPeriod"/>
            </a:pPr>
            <a:r>
              <a:rPr lang="en-US" dirty="0" smtClean="0"/>
              <a:t>Empower the HiPPO with data-driven decisions</a:t>
            </a:r>
          </a:p>
          <a:p>
            <a:pPr marL="685800" lvl="1" indent="-342900"/>
            <a:r>
              <a:rPr lang="en-US" sz="2400" dirty="0">
                <a:solidFill>
                  <a:srgbClr val="FFFFFF"/>
                </a:solidFill>
              </a:rPr>
              <a:t>Hippos kill more humans than </a:t>
            </a:r>
            <a:r>
              <a:rPr lang="en-US" sz="2400" dirty="0" smtClean="0">
                <a:solidFill>
                  <a:srgbClr val="FFFFFF"/>
                </a:solidFill>
              </a:rPr>
              <a:t>any other </a:t>
            </a:r>
            <a:r>
              <a:rPr lang="en-US" sz="2400" dirty="0">
                <a:solidFill>
                  <a:srgbClr val="FFFFFF"/>
                </a:solidFill>
              </a:rPr>
              <a:t>(non-human) mammal (really</a:t>
            </a:r>
            <a:r>
              <a:rPr lang="en-US" sz="2400" dirty="0" smtClean="0">
                <a:solidFill>
                  <a:srgbClr val="FFFFFF"/>
                </a:solidFill>
              </a:rPr>
              <a:t>)</a:t>
            </a:r>
            <a:endParaRPr lang="en-US" sz="2400" dirty="0" smtClean="0"/>
          </a:p>
          <a:p>
            <a:pPr marL="685800" lvl="1" indent="-342900"/>
            <a:r>
              <a:rPr lang="en-US" sz="2400" dirty="0" smtClean="0">
                <a:solidFill>
                  <a:srgbClr val="92D050"/>
                </a:solidFill>
              </a:rPr>
              <a:t>OEC</a:t>
            </a:r>
            <a:r>
              <a:rPr lang="en-US" sz="2400" dirty="0" smtClean="0"/>
              <a:t>: make sure the org agrees </a:t>
            </a:r>
            <a:r>
              <a:rPr lang="en-US" sz="2400" b="1" dirty="0" smtClean="0"/>
              <a:t>what</a:t>
            </a:r>
            <a:r>
              <a:rPr lang="en-US" sz="2400" dirty="0" smtClean="0"/>
              <a:t> you are optimizing (long term lifetime value)</a:t>
            </a:r>
          </a:p>
          <a:p>
            <a:pPr>
              <a:buFont typeface="+mj-lt"/>
              <a:buAutoNum type="arabicPeriod"/>
            </a:pPr>
            <a:r>
              <a:rPr lang="en-US" dirty="0"/>
              <a:t>It is hard to assess the value of ideas</a:t>
            </a:r>
          </a:p>
          <a:p>
            <a:pPr marL="685800" lvl="1" indent="-342900"/>
            <a:r>
              <a:rPr lang="en-US" sz="2400" dirty="0"/>
              <a:t>Listen to your </a:t>
            </a:r>
            <a:r>
              <a:rPr lang="en-US" sz="2400" dirty="0" smtClean="0"/>
              <a:t>customers – </a:t>
            </a:r>
            <a:r>
              <a:rPr lang="en-US" sz="2400" dirty="0" smtClean="0">
                <a:solidFill>
                  <a:srgbClr val="92D050"/>
                </a:solidFill>
              </a:rPr>
              <a:t>Get the data</a:t>
            </a:r>
            <a:endParaRPr lang="en-US" sz="2400" dirty="0">
              <a:solidFill>
                <a:srgbClr val="92D050"/>
              </a:solidFill>
            </a:endParaRPr>
          </a:p>
          <a:p>
            <a:pPr marL="685800" lvl="1" indent="-342900"/>
            <a:r>
              <a:rPr lang="en-US" sz="2400" dirty="0" smtClean="0">
                <a:solidFill>
                  <a:srgbClr val="92D050"/>
                </a:solidFill>
              </a:rPr>
              <a:t>Prepare to be humbled</a:t>
            </a:r>
            <a:r>
              <a:rPr lang="en-US" sz="2400" dirty="0" smtClean="0"/>
              <a:t>: data </a:t>
            </a:r>
            <a:r>
              <a:rPr lang="en-US" sz="2400" dirty="0"/>
              <a:t>trumps </a:t>
            </a:r>
            <a:r>
              <a:rPr lang="en-US" sz="2400" dirty="0" smtClean="0"/>
              <a:t>intuition</a:t>
            </a:r>
            <a:endParaRPr lang="en-US" dirty="0" smtClean="0"/>
          </a:p>
          <a:p>
            <a:pPr marL="339725" indent="-514350">
              <a:buFont typeface="+mj-lt"/>
              <a:buAutoNum type="arabicPeriod"/>
            </a:pPr>
            <a:r>
              <a:rPr lang="en-US" dirty="0" smtClean="0"/>
              <a:t>Compute </a:t>
            </a:r>
            <a:r>
              <a:rPr lang="en-US" dirty="0"/>
              <a:t>the statistics carefully</a:t>
            </a:r>
            <a:endParaRPr lang="en-US" dirty="0" smtClean="0"/>
          </a:p>
          <a:p>
            <a:pPr marL="685800" lvl="1" indent="-342900"/>
            <a:r>
              <a:rPr lang="en-US" sz="2400" dirty="0"/>
              <a:t>Getting a number is easy.  Getting a number you should trust is </a:t>
            </a:r>
            <a:r>
              <a:rPr lang="en-US" sz="2400" dirty="0" smtClean="0"/>
              <a:t>harder</a:t>
            </a:r>
            <a:endParaRPr lang="en-US" dirty="0" smtClean="0"/>
          </a:p>
          <a:p>
            <a:pPr>
              <a:buFont typeface="+mj-lt"/>
              <a:buAutoNum type="arabicPeriod"/>
            </a:pPr>
            <a:r>
              <a:rPr lang="en-US" dirty="0" smtClean="0"/>
              <a:t>Experiment often</a:t>
            </a:r>
          </a:p>
          <a:p>
            <a:pPr marL="685800" lvl="1" indent="-342900"/>
            <a:r>
              <a:rPr lang="en-US" sz="2400" dirty="0" smtClean="0"/>
              <a:t>Triple your experiment rate and you triple your success (and failure) rate.</a:t>
            </a:r>
            <a:br>
              <a:rPr lang="en-US" sz="2400" dirty="0" smtClean="0"/>
            </a:br>
            <a:r>
              <a:rPr lang="en-US" sz="2400" dirty="0" smtClean="0"/>
              <a:t>Fail fast &amp; often in order to succeed</a:t>
            </a:r>
          </a:p>
          <a:p>
            <a:pPr marL="685800" lvl="1" indent="-342900"/>
            <a:r>
              <a:rPr lang="en-US" sz="2400" dirty="0" smtClean="0"/>
              <a:t>Accelerate innovation by lowering the cost of experimenting</a:t>
            </a:r>
          </a:p>
        </p:txBody>
      </p:sp>
      <p:sp>
        <p:nvSpPr>
          <p:cNvPr id="5122" name="Shape 3"/>
          <p:cNvSpPr>
            <a:spLocks noGrp="1"/>
          </p:cNvSpPr>
          <p:nvPr>
            <p:ph type="sldNum" sz="quarter" idx="4294967295"/>
          </p:nvPr>
        </p:nvSpPr>
        <p:spPr>
          <a:xfrm>
            <a:off x="11477810" y="0"/>
            <a:ext cx="711015" cy="304800"/>
          </a:xfrm>
          <a:prstGeom prst="rect">
            <a:avLst/>
          </a:prstGeom>
          <a:noFill/>
        </p:spPr>
        <p:txBody>
          <a:bodyPr/>
          <a:lstStyle/>
          <a:p>
            <a:fld id="{44AADFC6-42F7-443A-BF45-6D194EC2865B}" type="slidenum">
              <a:rPr lang="en-US" smtClean="0"/>
              <a:pPr/>
              <a:t>43</a:t>
            </a:fld>
            <a:endParaRPr lang="en-US" smtClean="0"/>
          </a:p>
        </p:txBody>
      </p:sp>
      <p:sp>
        <p:nvSpPr>
          <p:cNvPr id="6" name="Rectangle 5"/>
          <p:cNvSpPr/>
          <p:nvPr/>
        </p:nvSpPr>
        <p:spPr>
          <a:xfrm>
            <a:off x="6541324" y="760106"/>
            <a:ext cx="5552498" cy="738664"/>
          </a:xfrm>
          <a:prstGeom prst="rect">
            <a:avLst/>
          </a:prstGeom>
        </p:spPr>
        <p:txBody>
          <a:bodyPr wrap="square">
            <a:spAutoFit/>
          </a:bodyPr>
          <a:lstStyle/>
          <a:p>
            <a:pPr marL="0" lvl="1"/>
            <a:r>
              <a:rPr lang="en-US" sz="2400" i="1" dirty="0" smtClean="0"/>
              <a:t>The less data, the stronger the opinions</a:t>
            </a:r>
          </a:p>
          <a:p>
            <a:endParaRPr lang="en-US" sz="1800" dirty="0" smtClean="0"/>
          </a:p>
        </p:txBody>
      </p:sp>
      <p:pic>
        <p:nvPicPr>
          <p:cNvPr id="8" name="Picture 7" descr="hippo.png"/>
          <p:cNvPicPr>
            <a:picLocks noChangeAspect="1"/>
          </p:cNvPicPr>
          <p:nvPr/>
        </p:nvPicPr>
        <p:blipFill>
          <a:blip r:embed="rId3"/>
          <a:stretch>
            <a:fillRect/>
          </a:stretch>
        </p:blipFill>
        <p:spPr>
          <a:xfrm>
            <a:off x="10703941" y="1030964"/>
            <a:ext cx="1625561" cy="137011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2387">
                                            <p:txEl>
                                              <p:pRg st="0" end="0"/>
                                            </p:txEl>
                                          </p:spTgt>
                                        </p:tgtEl>
                                        <p:attrNameLst>
                                          <p:attrName>style.visibility</p:attrName>
                                        </p:attrNameLst>
                                      </p:cBhvr>
                                      <p:to>
                                        <p:strVal val="visible"/>
                                      </p:to>
                                    </p:set>
                                    <p:animEffect transition="in" filter="fade">
                                      <p:cBhvr>
                                        <p:cTn id="7" dur="500"/>
                                        <p:tgtEl>
                                          <p:spTgt spid="27238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2387">
                                            <p:txEl>
                                              <p:pRg st="1" end="1"/>
                                            </p:txEl>
                                          </p:spTgt>
                                        </p:tgtEl>
                                        <p:attrNameLst>
                                          <p:attrName>style.visibility</p:attrName>
                                        </p:attrNameLst>
                                      </p:cBhvr>
                                      <p:to>
                                        <p:strVal val="visible"/>
                                      </p:to>
                                    </p:set>
                                    <p:animEffect transition="in" filter="fade">
                                      <p:cBhvr>
                                        <p:cTn id="10" dur="500"/>
                                        <p:tgtEl>
                                          <p:spTgt spid="272387">
                                            <p:txEl>
                                              <p:pRg st="1" end="1"/>
                                            </p:txEl>
                                          </p:spTgt>
                                        </p:tgtEl>
                                      </p:cBhvr>
                                    </p:animEffec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0" presetClass="entr" presetSubtype="0" fill="hold" grpId="0" nodeType="withEffect">
                                  <p:stCondLst>
                                    <p:cond delay="0"/>
                                  </p:stCondLst>
                                  <p:childTnLst>
                                    <p:set>
                                      <p:cBhvr>
                                        <p:cTn id="14" dur="1" fill="hold">
                                          <p:stCondLst>
                                            <p:cond delay="0"/>
                                          </p:stCondLst>
                                        </p:cTn>
                                        <p:tgtEl>
                                          <p:spTgt spid="272387">
                                            <p:txEl>
                                              <p:pRg st="2" end="2"/>
                                            </p:txEl>
                                          </p:spTgt>
                                        </p:tgtEl>
                                        <p:attrNameLst>
                                          <p:attrName>style.visibility</p:attrName>
                                        </p:attrNameLst>
                                      </p:cBhvr>
                                      <p:to>
                                        <p:strVal val="visible"/>
                                      </p:to>
                                    </p:set>
                                    <p:animEffect transition="in" filter="fade">
                                      <p:cBhvr>
                                        <p:cTn id="15" dur="500"/>
                                        <p:tgtEl>
                                          <p:spTgt spid="27238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72387">
                                            <p:txEl>
                                              <p:pRg st="3" end="3"/>
                                            </p:txEl>
                                          </p:spTgt>
                                        </p:tgtEl>
                                        <p:attrNameLst>
                                          <p:attrName>style.visibility</p:attrName>
                                        </p:attrNameLst>
                                      </p:cBhvr>
                                      <p:to>
                                        <p:strVal val="visible"/>
                                      </p:to>
                                    </p:set>
                                    <p:animEffect transition="in" filter="fade">
                                      <p:cBhvr>
                                        <p:cTn id="20" dur="500"/>
                                        <p:tgtEl>
                                          <p:spTgt spid="272387">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2387">
                                            <p:txEl>
                                              <p:pRg st="4" end="4"/>
                                            </p:txEl>
                                          </p:spTgt>
                                        </p:tgtEl>
                                        <p:attrNameLst>
                                          <p:attrName>style.visibility</p:attrName>
                                        </p:attrNameLst>
                                      </p:cBhvr>
                                      <p:to>
                                        <p:strVal val="visible"/>
                                      </p:to>
                                    </p:set>
                                    <p:animEffect transition="in" filter="fade">
                                      <p:cBhvr>
                                        <p:cTn id="23" dur="500"/>
                                        <p:tgtEl>
                                          <p:spTgt spid="272387">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72387">
                                            <p:txEl>
                                              <p:pRg st="5" end="5"/>
                                            </p:txEl>
                                          </p:spTgt>
                                        </p:tgtEl>
                                        <p:attrNameLst>
                                          <p:attrName>style.visibility</p:attrName>
                                        </p:attrNameLst>
                                      </p:cBhvr>
                                      <p:to>
                                        <p:strVal val="visible"/>
                                      </p:to>
                                    </p:set>
                                    <p:animEffect transition="in" filter="fade">
                                      <p:cBhvr>
                                        <p:cTn id="26" dur="500"/>
                                        <p:tgtEl>
                                          <p:spTgt spid="272387">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72387">
                                            <p:txEl>
                                              <p:pRg st="6" end="6"/>
                                            </p:txEl>
                                          </p:spTgt>
                                        </p:tgtEl>
                                        <p:attrNameLst>
                                          <p:attrName>style.visibility</p:attrName>
                                        </p:attrNameLst>
                                      </p:cBhvr>
                                      <p:to>
                                        <p:strVal val="visible"/>
                                      </p:to>
                                    </p:set>
                                    <p:animEffect transition="in" filter="fade">
                                      <p:cBhvr>
                                        <p:cTn id="31" dur="500"/>
                                        <p:tgtEl>
                                          <p:spTgt spid="272387">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2387">
                                            <p:txEl>
                                              <p:pRg st="7" end="7"/>
                                            </p:txEl>
                                          </p:spTgt>
                                        </p:tgtEl>
                                        <p:attrNameLst>
                                          <p:attrName>style.visibility</p:attrName>
                                        </p:attrNameLst>
                                      </p:cBhvr>
                                      <p:to>
                                        <p:strVal val="visible"/>
                                      </p:to>
                                    </p:set>
                                    <p:animEffect transition="in" filter="fade">
                                      <p:cBhvr>
                                        <p:cTn id="34" dur="500"/>
                                        <p:tgtEl>
                                          <p:spTgt spid="272387">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72387">
                                            <p:txEl>
                                              <p:pRg st="8" end="8"/>
                                            </p:txEl>
                                          </p:spTgt>
                                        </p:tgtEl>
                                        <p:attrNameLst>
                                          <p:attrName>style.visibility</p:attrName>
                                        </p:attrNameLst>
                                      </p:cBhvr>
                                      <p:to>
                                        <p:strVal val="visible"/>
                                      </p:to>
                                    </p:set>
                                    <p:animEffect transition="in" filter="fade">
                                      <p:cBhvr>
                                        <p:cTn id="39" dur="500"/>
                                        <p:tgtEl>
                                          <p:spTgt spid="272387">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72387">
                                            <p:txEl>
                                              <p:pRg st="9" end="9"/>
                                            </p:txEl>
                                          </p:spTgt>
                                        </p:tgtEl>
                                        <p:attrNameLst>
                                          <p:attrName>style.visibility</p:attrName>
                                        </p:attrNameLst>
                                      </p:cBhvr>
                                      <p:to>
                                        <p:strVal val="visible"/>
                                      </p:to>
                                    </p:set>
                                    <p:animEffect transition="in" filter="fade">
                                      <p:cBhvr>
                                        <p:cTn id="42" dur="500"/>
                                        <p:tgtEl>
                                          <p:spTgt spid="272387">
                                            <p:txEl>
                                              <p:pRg st="9" end="9"/>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72387">
                                            <p:txEl>
                                              <p:pRg st="10" end="10"/>
                                            </p:txEl>
                                          </p:spTgt>
                                        </p:tgtEl>
                                        <p:attrNameLst>
                                          <p:attrName>style.visibility</p:attrName>
                                        </p:attrNameLst>
                                      </p:cBhvr>
                                      <p:to>
                                        <p:strVal val="visible"/>
                                      </p:to>
                                    </p:set>
                                    <p:animEffect transition="in" filter="fade">
                                      <p:cBhvr>
                                        <p:cTn id="45" dur="500"/>
                                        <p:tgtEl>
                                          <p:spTgt spid="27238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7"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Shameless Plug</a:t>
            </a:r>
            <a:endParaRPr lang="en-US" dirty="0"/>
          </a:p>
        </p:txBody>
      </p:sp>
      <p:sp>
        <p:nvSpPr>
          <p:cNvPr id="3" name="Content Placeholder 2"/>
          <p:cNvSpPr>
            <a:spLocks noGrp="1"/>
          </p:cNvSpPr>
          <p:nvPr>
            <p:ph idx="1"/>
          </p:nvPr>
        </p:nvSpPr>
        <p:spPr>
          <a:xfrm>
            <a:off x="295833" y="1267102"/>
            <a:ext cx="11173090" cy="5466112"/>
          </a:xfrm>
        </p:spPr>
        <p:txBody>
          <a:bodyPr/>
          <a:lstStyle/>
          <a:p>
            <a:r>
              <a:rPr lang="en-US" dirty="0" smtClean="0"/>
              <a:t>ExP is used at multiple properties at Microsoft, some of the largest in the </a:t>
            </a:r>
            <a:r>
              <a:rPr lang="en-US" dirty="0" smtClean="0"/>
              <a:t>world</a:t>
            </a:r>
            <a:endParaRPr lang="en-US" dirty="0" smtClean="0"/>
          </a:p>
          <a:p>
            <a:r>
              <a:rPr lang="en-US" dirty="0" smtClean="0"/>
              <a:t>If you love data, we have lots of it</a:t>
            </a:r>
          </a:p>
          <a:p>
            <a:r>
              <a:rPr lang="en-US" dirty="0" smtClean="0"/>
              <a:t>If you like challenges, we have lots        of them</a:t>
            </a:r>
          </a:p>
          <a:p>
            <a:r>
              <a:rPr lang="en-US" dirty="0" smtClean="0"/>
              <a:t>We have full-time openings</a:t>
            </a:r>
          </a:p>
          <a:p>
            <a:r>
              <a:rPr lang="en-US" dirty="0" smtClean="0"/>
              <a:t>We have 7 interns this summer</a:t>
            </a:r>
            <a:br>
              <a:rPr lang="en-US" dirty="0" smtClean="0"/>
            </a:br>
            <a:r>
              <a:rPr lang="en-US" dirty="0" smtClean="0"/>
              <a:t>We can take interns during</a:t>
            </a:r>
            <a:br>
              <a:rPr lang="en-US" dirty="0" smtClean="0"/>
            </a:br>
            <a:r>
              <a:rPr lang="en-US" dirty="0" smtClean="0"/>
              <a:t>the </a:t>
            </a:r>
            <a:r>
              <a:rPr lang="en-US" dirty="0" smtClean="0"/>
              <a:t>year (e.g., one quarter)</a:t>
            </a:r>
            <a:endParaRPr lang="en-US" dirty="0" smtClean="0"/>
          </a:p>
          <a:p>
            <a:r>
              <a:rPr lang="en-US" dirty="0" smtClean="0"/>
              <a:t>See </a:t>
            </a:r>
            <a:r>
              <a:rPr lang="en-US" sz="2800" dirty="0" smtClean="0">
                <a:solidFill>
                  <a:schemeClr val="bg2"/>
                </a:solidFill>
                <a:hlinkClick r:id="rId2"/>
              </a:rPr>
              <a:t>http</a:t>
            </a:r>
            <a:r>
              <a:rPr lang="en-US" sz="2800" dirty="0">
                <a:solidFill>
                  <a:schemeClr val="bg2"/>
                </a:solidFill>
                <a:hlinkClick r:id="rId2"/>
              </a:rPr>
              <a:t>://exp-platform.com</a:t>
            </a:r>
            <a:r>
              <a:rPr lang="en-US" sz="2800" dirty="0">
                <a:solidFill>
                  <a:schemeClr val="bg2"/>
                </a:solidFill>
              </a:rPr>
              <a:t> </a:t>
            </a:r>
            <a:endParaRPr lang="en-US" sz="2800" dirty="0" smtClean="0">
              <a:solidFill>
                <a:schemeClr val="bg2"/>
              </a:solidFill>
            </a:endParaRPr>
          </a:p>
          <a:p>
            <a:r>
              <a:rPr lang="en-US" dirty="0" smtClean="0"/>
              <a:t>E-mail </a:t>
            </a:r>
            <a:r>
              <a:rPr lang="en-US" dirty="0" err="1" smtClean="0"/>
              <a:t>ronnyk</a:t>
            </a:r>
            <a:r>
              <a:rPr lang="en-US" dirty="0" smtClean="0"/>
              <a:t>@</a:t>
            </a:r>
            <a:br>
              <a:rPr lang="en-US" dirty="0" smtClean="0"/>
            </a:br>
            <a:r>
              <a:rPr lang="en-US" dirty="0" smtClean="0"/>
              <a:t>you know what</a:t>
            </a:r>
            <a:endParaRPr lang="en-US" dirty="0" smtClean="0">
              <a:solidFill>
                <a:schemeClr val="bg2"/>
              </a:solidFill>
            </a:endParaRPr>
          </a:p>
        </p:txBody>
      </p:sp>
      <p:pic>
        <p:nvPicPr>
          <p:cNvPr id="4" name="Picture 3" descr="ExP_logo_noreflect_trans_PNG.png"/>
          <p:cNvPicPr>
            <a:picLocks noChangeAspect="1"/>
          </p:cNvPicPr>
          <p:nvPr/>
        </p:nvPicPr>
        <p:blipFill>
          <a:blip r:embed="rId3"/>
          <a:stretch>
            <a:fillRect/>
          </a:stretch>
        </p:blipFill>
        <p:spPr>
          <a:xfrm>
            <a:off x="5268721" y="2392852"/>
            <a:ext cx="6920104" cy="4465148"/>
          </a:xfrm>
          <a:prstGeom prst="rect">
            <a:avLst/>
          </a:prstGeom>
        </p:spPr>
      </p:pic>
    </p:spTree>
    <p:extLst>
      <p:ext uri="{BB962C8B-B14F-4D97-AF65-F5344CB8AC3E}">
        <p14:creationId xmlns:p14="http://schemas.microsoft.com/office/powerpoint/2010/main" val="428740806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Cruise 2</a:t>
            </a:r>
            <a:endParaRPr lang="en-US" dirty="0"/>
          </a:p>
        </p:txBody>
      </p:sp>
      <p:sp>
        <p:nvSpPr>
          <p:cNvPr id="3" name="Content Placeholder 2"/>
          <p:cNvSpPr>
            <a:spLocks noGrp="1"/>
          </p:cNvSpPr>
          <p:nvPr>
            <p:ph idx="1"/>
          </p:nvPr>
        </p:nvSpPr>
        <p:spPr>
          <a:xfrm>
            <a:off x="496434" y="1033047"/>
            <a:ext cx="11173090" cy="4579715"/>
          </a:xfrm>
        </p:spPr>
        <p:txBody>
          <a:bodyPr/>
          <a:lstStyle/>
          <a:p>
            <a:r>
              <a:rPr lang="en-US" dirty="0" smtClean="0"/>
              <a:t>What should you ask first?</a:t>
            </a:r>
          </a:p>
          <a:p>
            <a:r>
              <a:rPr lang="en-US" dirty="0" smtClean="0"/>
              <a:t>What’s the OEC, the Overall Evaluation Criterion</a:t>
            </a:r>
          </a:p>
          <a:p>
            <a:r>
              <a:rPr lang="en-US" dirty="0" smtClean="0"/>
              <a:t>The OEC can have multiple terms, but let’s focus on rain.</a:t>
            </a:r>
            <a:br>
              <a:rPr lang="en-US" dirty="0" smtClean="0"/>
            </a:br>
            <a:r>
              <a:rPr lang="en-US" dirty="0" smtClean="0"/>
              <a:t>We want to minimize the probability that it will rain during the cruise</a:t>
            </a:r>
          </a:p>
          <a:p>
            <a:r>
              <a:rPr lang="en-US" dirty="0" smtClean="0"/>
              <a:t>What do you do?</a:t>
            </a:r>
          </a:p>
          <a:p>
            <a:r>
              <a:rPr lang="en-US" dirty="0" smtClean="0"/>
              <a:t>Lesson #2: GET THE DATA</a:t>
            </a:r>
          </a:p>
          <a:p>
            <a:r>
              <a:rPr lang="en-US" dirty="0"/>
              <a:t>Cambridge gets over double the rainfall in June</a:t>
            </a:r>
            <a:endParaRPr lang="en-US" dirty="0" smtClean="0"/>
          </a:p>
          <a:p>
            <a:endParaRPr lang="en-US" dirty="0"/>
          </a:p>
        </p:txBody>
      </p:sp>
      <p:grpSp>
        <p:nvGrpSpPr>
          <p:cNvPr id="6" name="Group 5"/>
          <p:cNvGrpSpPr/>
          <p:nvPr/>
        </p:nvGrpSpPr>
        <p:grpSpPr>
          <a:xfrm>
            <a:off x="496434" y="5012192"/>
            <a:ext cx="11408228" cy="1666875"/>
            <a:chOff x="496434" y="5012192"/>
            <a:chExt cx="11408228" cy="1666875"/>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434" y="5012192"/>
              <a:ext cx="5600700"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6812" y="5012192"/>
              <a:ext cx="56578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649954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14086"/>
            <a:ext cx="11165020" cy="664797"/>
          </a:xfrm>
        </p:spPr>
        <p:txBody>
          <a:bodyPr/>
          <a:lstStyle/>
          <a:p>
            <a:r>
              <a:rPr lang="en-US" dirty="0" smtClean="0"/>
              <a:t>Final Local Example</a:t>
            </a:r>
            <a:endParaRPr lang="en-US" dirty="0"/>
          </a:p>
        </p:txBody>
      </p:sp>
      <p:sp>
        <p:nvSpPr>
          <p:cNvPr id="3" name="Content Placeholder 2"/>
          <p:cNvSpPr>
            <a:spLocks noGrp="1"/>
          </p:cNvSpPr>
          <p:nvPr>
            <p:ph idx="1"/>
          </p:nvPr>
        </p:nvSpPr>
        <p:spPr>
          <a:xfrm>
            <a:off x="507868" y="1412875"/>
            <a:ext cx="11173090" cy="4610493"/>
          </a:xfrm>
        </p:spPr>
        <p:txBody>
          <a:bodyPr/>
          <a:lstStyle/>
          <a:p>
            <a:r>
              <a:rPr lang="en-US" dirty="0" smtClean="0"/>
              <a:t>You’re responsible for programming the Sheraton Commander elevators here in the Cambridge</a:t>
            </a:r>
          </a:p>
          <a:p>
            <a:r>
              <a:rPr lang="en-US" dirty="0"/>
              <a:t>S</a:t>
            </a:r>
            <a:r>
              <a:rPr lang="en-US" dirty="0" smtClean="0"/>
              <a:t>cenario: </a:t>
            </a:r>
          </a:p>
          <a:p>
            <a:pPr lvl="1"/>
            <a:r>
              <a:rPr lang="en-US" dirty="0"/>
              <a:t>B</a:t>
            </a:r>
            <a:r>
              <a:rPr lang="en-US" dirty="0" smtClean="0"/>
              <a:t>oth elevators are at the Lobby floor, doors closed</a:t>
            </a:r>
          </a:p>
          <a:p>
            <a:pPr lvl="1"/>
            <a:r>
              <a:rPr lang="en-US" dirty="0" smtClean="0"/>
              <a:t>Someone comes in from the Lobby and hits the “up” button</a:t>
            </a:r>
          </a:p>
          <a:p>
            <a:pPr lvl="1"/>
            <a:r>
              <a:rPr lang="en-US" dirty="0" smtClean="0"/>
              <a:t>Do you program the elevators to</a:t>
            </a:r>
          </a:p>
          <a:p>
            <a:pPr lvl="2"/>
            <a:r>
              <a:rPr lang="en-US" dirty="0" smtClean="0"/>
              <a:t>A – Open the left elevator’s door</a:t>
            </a:r>
          </a:p>
          <a:p>
            <a:pPr lvl="2"/>
            <a:r>
              <a:rPr lang="en-US" dirty="0" smtClean="0"/>
              <a:t>B – Open the right elevator’s door</a:t>
            </a:r>
          </a:p>
          <a:p>
            <a:pPr lvl="2"/>
            <a:r>
              <a:rPr lang="en-US" dirty="0" smtClean="0"/>
              <a:t>C – Open both doors</a:t>
            </a:r>
          </a:p>
          <a:p>
            <a:pPr marL="0" indent="0">
              <a:buNone/>
            </a:pPr>
            <a:endParaRPr lang="en-US" dirty="0" smtClean="0"/>
          </a:p>
        </p:txBody>
      </p:sp>
    </p:spTree>
    <p:extLst>
      <p:ext uri="{BB962C8B-B14F-4D97-AF65-F5344CB8AC3E}">
        <p14:creationId xmlns:p14="http://schemas.microsoft.com/office/powerpoint/2010/main" val="183607556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Sheraton Elevators</a:t>
            </a:r>
            <a:endParaRPr lang="en-US" dirty="0"/>
          </a:p>
        </p:txBody>
      </p:sp>
      <p:sp>
        <p:nvSpPr>
          <p:cNvPr id="3" name="Content Placeholder 2"/>
          <p:cNvSpPr>
            <a:spLocks noGrp="1"/>
          </p:cNvSpPr>
          <p:nvPr>
            <p:ph idx="1"/>
          </p:nvPr>
        </p:nvSpPr>
        <p:spPr>
          <a:xfrm>
            <a:off x="507868" y="1412875"/>
            <a:ext cx="11173090" cy="3594830"/>
          </a:xfrm>
        </p:spPr>
        <p:txBody>
          <a:bodyPr/>
          <a:lstStyle/>
          <a:p>
            <a:r>
              <a:rPr lang="en-US" dirty="0" smtClean="0"/>
              <a:t>First question you should ask?</a:t>
            </a:r>
          </a:p>
          <a:p>
            <a:r>
              <a:rPr lang="en-US" dirty="0" smtClean="0"/>
              <a:t>What’s the OEC</a:t>
            </a:r>
            <a:endParaRPr lang="en-US" dirty="0"/>
          </a:p>
          <a:p>
            <a:r>
              <a:rPr lang="en-US" dirty="0" smtClean="0"/>
              <a:t>Answer: mean time to get customer to their floor</a:t>
            </a:r>
          </a:p>
          <a:p>
            <a:r>
              <a:rPr lang="en-US" dirty="0" smtClean="0"/>
              <a:t>Now what?</a:t>
            </a:r>
          </a:p>
          <a:p>
            <a:r>
              <a:rPr lang="en-US" dirty="0" smtClean="0"/>
              <a:t>Lesson #2: Get the data!</a:t>
            </a:r>
          </a:p>
          <a:p>
            <a:r>
              <a:rPr lang="en-US" dirty="0" smtClean="0"/>
              <a:t>Anyone staying at the conference hotel that knows the critical data?</a:t>
            </a:r>
            <a:endParaRPr lang="en-US" dirty="0"/>
          </a:p>
        </p:txBody>
      </p:sp>
    </p:spTree>
    <p:extLst>
      <p:ext uri="{BB962C8B-B14F-4D97-AF65-F5344CB8AC3E}">
        <p14:creationId xmlns:p14="http://schemas.microsoft.com/office/powerpoint/2010/main" val="41720423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5020" cy="553998"/>
          </a:xfrm>
        </p:spPr>
        <p:txBody>
          <a:bodyPr/>
          <a:lstStyle/>
          <a:p>
            <a:r>
              <a:rPr lang="en-US" sz="4000" dirty="0" smtClean="0"/>
              <a:t>Sheraton Elevators – Which Door to Open?</a:t>
            </a:r>
            <a:endParaRPr lang="en-US" sz="4000" dirty="0"/>
          </a:p>
        </p:txBody>
      </p:sp>
      <p:sp>
        <p:nvSpPr>
          <p:cNvPr id="3" name="Content Placeholder 2"/>
          <p:cNvSpPr>
            <a:spLocks noGrp="1"/>
          </p:cNvSpPr>
          <p:nvPr>
            <p:ph idx="1"/>
          </p:nvPr>
        </p:nvSpPr>
        <p:spPr>
          <a:xfrm>
            <a:off x="465664" y="1005002"/>
            <a:ext cx="11393400" cy="5564600"/>
          </a:xfrm>
        </p:spPr>
        <p:txBody>
          <a:bodyPr/>
          <a:lstStyle/>
          <a:p>
            <a:pPr marL="0" indent="0">
              <a:buNone/>
            </a:pPr>
            <a:r>
              <a:rPr lang="en-US" dirty="0" smtClean="0"/>
              <a:t>Right elevator is 3x faster.  Open that door.</a:t>
            </a:r>
            <a:br>
              <a:rPr lang="en-US" dirty="0" smtClean="0"/>
            </a:br>
            <a:r>
              <a:rPr lang="en-US" dirty="0" smtClean="0"/>
              <a:t>Here’s the data:</a:t>
            </a:r>
            <a:br>
              <a:rPr lang="en-US" dirty="0" smtClean="0"/>
            </a:b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
            </a:r>
            <a:br>
              <a:rPr lang="en-US" dirty="0" smtClean="0"/>
            </a:br>
            <a:endParaRPr lang="en-US" dirty="0" smtClean="0"/>
          </a:p>
          <a:p>
            <a:pPr marL="0" indent="0">
              <a:buNone/>
            </a:pPr>
            <a:r>
              <a:rPr lang="en-US" dirty="0" smtClean="0"/>
              <a:t>Lesson #3: Prepare to be humbled</a:t>
            </a:r>
          </a:p>
        </p:txBody>
      </p:sp>
      <p:grpSp>
        <p:nvGrpSpPr>
          <p:cNvPr id="5" name="Group 4"/>
          <p:cNvGrpSpPr/>
          <p:nvPr/>
        </p:nvGrpSpPr>
        <p:grpSpPr>
          <a:xfrm>
            <a:off x="2232041" y="1881802"/>
            <a:ext cx="8924175" cy="4081379"/>
            <a:chOff x="1880348" y="1879794"/>
            <a:chExt cx="8924175" cy="4081379"/>
          </a:xfrm>
        </p:grpSpPr>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t="3908" r="3663" b="1440"/>
            <a:stretch/>
          </p:blipFill>
          <p:spPr>
            <a:xfrm>
              <a:off x="6949236" y="1879794"/>
              <a:ext cx="3855287" cy="284073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0348" y="1879794"/>
              <a:ext cx="3701142" cy="2775857"/>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0951" t="35697" r="16494" b="56764"/>
            <a:stretch/>
          </p:blipFill>
          <p:spPr>
            <a:xfrm>
              <a:off x="1903008" y="4986901"/>
              <a:ext cx="3429702" cy="535891"/>
            </a:xfrm>
            <a:prstGeom prst="rect">
              <a:avLst/>
            </a:prstGeom>
          </p:spPr>
        </p:pic>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l="51766" t="37084" r="11675" b="53776"/>
            <a:stretch/>
          </p:blipFill>
          <p:spPr>
            <a:xfrm>
              <a:off x="7274516" y="4986902"/>
              <a:ext cx="3065403" cy="574763"/>
            </a:xfrm>
            <a:prstGeom prst="rect">
              <a:avLst/>
            </a:prstGeom>
          </p:spPr>
        </p:pic>
        <p:sp>
          <p:nvSpPr>
            <p:cNvPr id="14" name="TextBox 13"/>
            <p:cNvSpPr txBox="1"/>
            <p:nvPr/>
          </p:nvSpPr>
          <p:spPr>
            <a:xfrm>
              <a:off x="2544376" y="5580173"/>
              <a:ext cx="1743304" cy="381000"/>
            </a:xfrm>
            <a:prstGeom prst="rect">
              <a:avLst/>
            </a:prstGeom>
            <a:noFill/>
          </p:spPr>
          <p:txBody>
            <a:bodyPr wrap="square" rtlCol="0">
              <a:spAutoFit/>
            </a:bodyPr>
            <a:lstStyle/>
            <a:p>
              <a:r>
                <a:rPr lang="en-US" dirty="0" smtClean="0"/>
                <a:t>Left Elevator</a:t>
              </a:r>
              <a:endParaRPr lang="en-US" dirty="0"/>
            </a:p>
          </p:txBody>
        </p:sp>
        <p:sp>
          <p:nvSpPr>
            <p:cNvPr id="17" name="TextBox 16"/>
            <p:cNvSpPr txBox="1"/>
            <p:nvPr/>
          </p:nvSpPr>
          <p:spPr>
            <a:xfrm>
              <a:off x="7935565" y="5561665"/>
              <a:ext cx="1743304" cy="381000"/>
            </a:xfrm>
            <a:prstGeom prst="rect">
              <a:avLst/>
            </a:prstGeom>
            <a:noFill/>
          </p:spPr>
          <p:txBody>
            <a:bodyPr wrap="square" rtlCol="0">
              <a:spAutoFit/>
            </a:bodyPr>
            <a:lstStyle/>
            <a:p>
              <a:r>
                <a:rPr lang="en-US" dirty="0" smtClean="0"/>
                <a:t>Right Elevator</a:t>
              </a:r>
              <a:endParaRPr lang="en-US" dirty="0"/>
            </a:p>
          </p:txBody>
        </p:sp>
      </p:grpSp>
    </p:spTree>
    <p:extLst>
      <p:ext uri="{BB962C8B-B14F-4D97-AF65-F5344CB8AC3E}">
        <p14:creationId xmlns:p14="http://schemas.microsoft.com/office/powerpoint/2010/main" val="335516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5020" cy="664797"/>
          </a:xfrm>
        </p:spPr>
        <p:txBody>
          <a:bodyPr/>
          <a:lstStyle/>
          <a:p>
            <a:r>
              <a:rPr lang="en-US" dirty="0" smtClean="0"/>
              <a:t>Three Lessons to Remember from This Talk</a:t>
            </a:r>
            <a:endParaRPr lang="en-US" dirty="0"/>
          </a:p>
        </p:txBody>
      </p:sp>
      <p:sp>
        <p:nvSpPr>
          <p:cNvPr id="3" name="Content Placeholder 2"/>
          <p:cNvSpPr>
            <a:spLocks noGrp="1"/>
          </p:cNvSpPr>
          <p:nvPr>
            <p:ph idx="1"/>
          </p:nvPr>
        </p:nvSpPr>
        <p:spPr>
          <a:xfrm>
            <a:off x="507868" y="1412875"/>
            <a:ext cx="11173090" cy="4579715"/>
          </a:xfrm>
        </p:spPr>
        <p:txBody>
          <a:bodyPr/>
          <a:lstStyle/>
          <a:p>
            <a:r>
              <a:rPr lang="en-US" dirty="0" smtClean="0"/>
              <a:t>Lesson #1: Ask what is the OEC?</a:t>
            </a:r>
            <a:br>
              <a:rPr lang="en-US" dirty="0" smtClean="0"/>
            </a:br>
            <a:r>
              <a:rPr lang="en-US" dirty="0" smtClean="0"/>
              <a:t>    (Overall Evaluation Criterion)</a:t>
            </a:r>
            <a:br>
              <a:rPr lang="en-US" dirty="0" smtClean="0"/>
            </a:br>
            <a:r>
              <a:rPr lang="en-US" dirty="0" smtClean="0"/>
              <a:t>What are we optimizing for?</a:t>
            </a:r>
            <a:endParaRPr lang="en-US" dirty="0"/>
          </a:p>
          <a:p>
            <a:r>
              <a:rPr lang="en-US" dirty="0" smtClean="0"/>
              <a:t>Lesson #2: Get the Data</a:t>
            </a:r>
          </a:p>
          <a:p>
            <a:r>
              <a:rPr lang="en-US" dirty="0" smtClean="0"/>
              <a:t>Lesson #3: Prepare to be humbled</a:t>
            </a:r>
            <a:endParaRPr lang="en-US" dirty="0"/>
          </a:p>
          <a:p>
            <a:pPr marL="0" indent="0">
              <a:buNone/>
            </a:pPr>
            <a:endParaRPr lang="en-US" dirty="0"/>
          </a:p>
          <a:p>
            <a:r>
              <a:rPr lang="en-US" dirty="0" smtClean="0"/>
              <a:t>In many scenarios getting the data is hard</a:t>
            </a:r>
          </a:p>
          <a:p>
            <a:r>
              <a:rPr lang="en-US" dirty="0" smtClean="0"/>
              <a:t>On the web, it’s easy – we can run controlled experiments</a:t>
            </a:r>
          </a:p>
          <a:p>
            <a:pPr marL="396875" lvl="1">
              <a:buBlip>
                <a:blip r:embed="rId2"/>
              </a:buBlip>
            </a:pPr>
            <a:r>
              <a:rPr lang="en-US" sz="3200" dirty="0" smtClean="0"/>
              <a:t>We can get the data, and it trumps our intuition</a:t>
            </a:r>
            <a:endParaRPr lang="en-US" dirty="0"/>
          </a:p>
        </p:txBody>
      </p:sp>
    </p:spTree>
    <p:extLst>
      <p:ext uri="{BB962C8B-B14F-4D97-AF65-F5344CB8AC3E}">
        <p14:creationId xmlns:p14="http://schemas.microsoft.com/office/powerpoint/2010/main" val="35490720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0.4|0.5|10.4|13.5"/>
</p:tagLst>
</file>

<file path=ppt/theme/theme1.xml><?xml version="1.0" encoding="utf-8"?>
<a:theme xmlns:a="http://schemas.openxmlformats.org/drawingml/2006/main" name="Blue Segoe 16-9 template-template_August-15-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DA91A6617A4D46AAF4A4B6CEA11568" ma:contentTypeVersion="2" ma:contentTypeDescription="Create a new document." ma:contentTypeScope="" ma:versionID="409ee18faff2d8e67b2b2163a404c765">
  <xsd:schema xmlns:xsd="http://www.w3.org/2001/XMLSchema" xmlns:xs="http://www.w3.org/2001/XMLSchema" xmlns:p="http://schemas.microsoft.com/office/2006/metadata/properties" xmlns:ns2="05a19d22-1a15-42bf-a616-f586db80179e" targetNamespace="http://schemas.microsoft.com/office/2006/metadata/properties" ma:root="true" ma:fieldsID="e574872d32f8844e0b725dac8e53c8ba" ns2:_="">
    <xsd:import namespace="05a19d22-1a15-42bf-a616-f586db80179e"/>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a19d22-1a15-42bf-a616-f586db80179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A11E45-9338-467E-9B90-C1425D923725}"/>
</file>

<file path=customXml/itemProps2.xml><?xml version="1.0" encoding="utf-8"?>
<ds:datastoreItem xmlns:ds="http://schemas.openxmlformats.org/officeDocument/2006/customXml" ds:itemID="{DA1D6888-D20A-42C0-822A-DB34F7D13910}"/>
</file>

<file path=customXml/itemProps3.xml><?xml version="1.0" encoding="utf-8"?>
<ds:datastoreItem xmlns:ds="http://schemas.openxmlformats.org/officeDocument/2006/customXml" ds:itemID="{AFEDB344-17AA-4451-AD7B-D06564DDAEFB}"/>
</file>

<file path=docProps/app.xml><?xml version="1.0" encoding="utf-8"?>
<Properties xmlns="http://schemas.openxmlformats.org/officeDocument/2006/extended-properties" xmlns:vt="http://schemas.openxmlformats.org/officeDocument/2006/docPropsVTypes">
  <Template>Blue Segoe 16-9 template-template_August-15-2007</Template>
  <TotalTime>5448</TotalTime>
  <Words>2564</Words>
  <Application>Microsoft Office PowerPoint</Application>
  <PresentationFormat>Custom</PresentationFormat>
  <Paragraphs>395</Paragraphs>
  <Slides>44</Slides>
  <Notes>17</Notes>
  <HiddenSlides>1</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Blue Segoe 16-9 template-template_August-15-2007</vt:lpstr>
      <vt:lpstr>Online Controlled Experiments:  Listening to the Customers, not to the HiPPO</vt:lpstr>
      <vt:lpstr>EC’10 Cambridge Introduction</vt:lpstr>
      <vt:lpstr>Traffic Lights</vt:lpstr>
      <vt:lpstr>Local Example 2: Cruise</vt:lpstr>
      <vt:lpstr>Cruise 2</vt:lpstr>
      <vt:lpstr>Final Local Example</vt:lpstr>
      <vt:lpstr>Sheraton Elevators</vt:lpstr>
      <vt:lpstr>Sheraton Elevators – Which Door to Open?</vt:lpstr>
      <vt:lpstr>Three Lessons to Remember from This Talk</vt:lpstr>
      <vt:lpstr>Amazon Shopping Cart Recommendations</vt:lpstr>
      <vt:lpstr>Agenda for Rest of Talk</vt:lpstr>
      <vt:lpstr>Controlled Experiments in One Slide</vt:lpstr>
      <vt:lpstr>Examples</vt:lpstr>
      <vt:lpstr>MSN Real Estate</vt:lpstr>
      <vt:lpstr>MSN Real Estate</vt:lpstr>
      <vt:lpstr>MSN Home Page Search Box</vt:lpstr>
      <vt:lpstr> Search Box</vt:lpstr>
      <vt:lpstr>MSN US Home Page: Search Box</vt:lpstr>
      <vt:lpstr>Office Online</vt:lpstr>
      <vt:lpstr> Office Online</vt:lpstr>
      <vt:lpstr>Twyman’s Law</vt:lpstr>
      <vt:lpstr>Hard to Assess the Value of Ideas: Data Trumps Intuition</vt:lpstr>
      <vt:lpstr>Key Lessons</vt:lpstr>
      <vt:lpstr>The OEC</vt:lpstr>
      <vt:lpstr>Agenda</vt:lpstr>
      <vt:lpstr>The Cultural Challenge</vt:lpstr>
      <vt:lpstr>Cultural Stage 1: Hubris</vt:lpstr>
      <vt:lpstr>Semmelweis</vt:lpstr>
      <vt:lpstr>Semmelweis</vt:lpstr>
      <vt:lpstr>Cultural Stage 3: Semmelweis Reflex</vt:lpstr>
      <vt:lpstr>Cultural Stage 4: Fundamental Understanding</vt:lpstr>
      <vt:lpstr>Summary: Evolve the Culture</vt:lpstr>
      <vt:lpstr>Agenda</vt:lpstr>
      <vt:lpstr>Typical Discovery</vt:lpstr>
      <vt:lpstr>Correlations are not Necessarily Causal</vt:lpstr>
      <vt:lpstr>Correlation: Example 2</vt:lpstr>
      <vt:lpstr>Advantages of Controlled Experiments</vt:lpstr>
      <vt:lpstr>Issues with Controlled Experiments (1 of 2)</vt:lpstr>
      <vt:lpstr>Issues with Controlled Experiments (2 of 2)</vt:lpstr>
      <vt:lpstr>Best Practice: A/A Test</vt:lpstr>
      <vt:lpstr>Best Practice: Ramp-up</vt:lpstr>
      <vt:lpstr>Best Practice: Run Experiments at 50/50%</vt:lpstr>
      <vt:lpstr>Summary</vt:lpstr>
      <vt:lpstr>Shameless Plug</vt:lpstr>
    </vt:vector>
  </TitlesOfParts>
  <Manager>&lt;Content Manager Name Here&gt;</Manager>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2009-06-08 ExP Intro</dc:title>
  <dc:subject>&lt;Event Name Here&gt;</dc:subject>
  <dc:creator>garycar</dc:creator>
  <dc:description>Template:_x000d_
Formatting:_x000d_
Event Date:_x000d_
Event Location:_x000d_
Audience:</dc:description>
  <cp:lastModifiedBy>Ronny Kohavi (EXP)</cp:lastModifiedBy>
  <cp:revision>238</cp:revision>
  <dcterms:created xsi:type="dcterms:W3CDTF">2009-03-17T20:12:18Z</dcterms:created>
  <dcterms:modified xsi:type="dcterms:W3CDTF">2010-06-11T10:49:09Z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0x010100F2DA91A6617A4D46AAF4A4B6CEA11568</vt:lpwstr>
  </property>
  <property fmtid="{D5CDD505-2E9C-101B-9397-08002B2CF9AE}" pid="3" name="Status">
    <vt:lpwstr>Draft</vt:lpwstr>
  </property>
</Properties>
</file>